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3" r:id="rId1"/>
  </p:sldMasterIdLst>
  <p:notesMasterIdLst>
    <p:notesMasterId r:id="rId48"/>
  </p:notesMasterIdLst>
  <p:handoutMasterIdLst>
    <p:handoutMasterId r:id="rId49"/>
  </p:handoutMasterIdLst>
  <p:sldIdLst>
    <p:sldId id="256" r:id="rId2"/>
    <p:sldId id="257" r:id="rId3"/>
    <p:sldId id="262" r:id="rId4"/>
    <p:sldId id="258" r:id="rId5"/>
    <p:sldId id="282" r:id="rId6"/>
    <p:sldId id="278" r:id="rId7"/>
    <p:sldId id="287" r:id="rId8"/>
    <p:sldId id="302" r:id="rId9"/>
    <p:sldId id="288" r:id="rId10"/>
    <p:sldId id="292" r:id="rId11"/>
    <p:sldId id="297" r:id="rId12"/>
    <p:sldId id="259" r:id="rId13"/>
    <p:sldId id="260" r:id="rId14"/>
    <p:sldId id="263" r:id="rId15"/>
    <p:sldId id="264" r:id="rId16"/>
    <p:sldId id="265" r:id="rId17"/>
    <p:sldId id="279" r:id="rId18"/>
    <p:sldId id="267" r:id="rId19"/>
    <p:sldId id="266" r:id="rId20"/>
    <p:sldId id="268" r:id="rId21"/>
    <p:sldId id="270" r:id="rId22"/>
    <p:sldId id="271" r:id="rId23"/>
    <p:sldId id="298" r:id="rId24"/>
    <p:sldId id="299" r:id="rId25"/>
    <p:sldId id="300" r:id="rId26"/>
    <p:sldId id="301" r:id="rId27"/>
    <p:sldId id="269" r:id="rId28"/>
    <p:sldId id="290" r:id="rId29"/>
    <p:sldId id="272" r:id="rId30"/>
    <p:sldId id="273" r:id="rId31"/>
    <p:sldId id="280" r:id="rId32"/>
    <p:sldId id="281" r:id="rId33"/>
    <p:sldId id="274" r:id="rId34"/>
    <p:sldId id="275" r:id="rId35"/>
    <p:sldId id="276" r:id="rId36"/>
    <p:sldId id="284" r:id="rId37"/>
    <p:sldId id="285" r:id="rId38"/>
    <p:sldId id="294" r:id="rId39"/>
    <p:sldId id="295" r:id="rId40"/>
    <p:sldId id="296" r:id="rId41"/>
    <p:sldId id="261" r:id="rId42"/>
    <p:sldId id="293" r:id="rId43"/>
    <p:sldId id="283" r:id="rId44"/>
    <p:sldId id="289" r:id="rId45"/>
    <p:sldId id="291" r:id="rId46"/>
    <p:sldId id="277" r:id="rId47"/>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418" y="7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1"/>
            <a:ext cx="3041968" cy="466912"/>
          </a:xfrm>
          <a:prstGeom prst="rect">
            <a:avLst/>
          </a:prstGeom>
        </p:spPr>
        <p:txBody>
          <a:bodyPr vert="horz" lIns="93287" tIns="46644" rIns="93287" bIns="46644" rtlCol="0"/>
          <a:lstStyle>
            <a:lvl1pPr algn="r">
              <a:defRPr sz="1200"/>
            </a:lvl1pPr>
          </a:lstStyle>
          <a:p>
            <a:fld id="{63B971C9-242C-4E86-91D5-528E7C66896C}" type="datetimeFigureOut">
              <a:rPr lang="en-US" smtClean="0"/>
              <a:t>07/22/2019</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797D4573-E0B8-48E2-AB22-A38A1C480758}" type="slidenum">
              <a:rPr lang="en-US" smtClean="0"/>
              <a:t>‹#›</a:t>
            </a:fld>
            <a:endParaRPr lang="en-US"/>
          </a:p>
        </p:txBody>
      </p:sp>
    </p:spTree>
    <p:extLst>
      <p:ext uri="{BB962C8B-B14F-4D97-AF65-F5344CB8AC3E}">
        <p14:creationId xmlns:p14="http://schemas.microsoft.com/office/powerpoint/2010/main" val="2618341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1"/>
            <a:ext cx="3041968" cy="466912"/>
          </a:xfrm>
          <a:prstGeom prst="rect">
            <a:avLst/>
          </a:prstGeom>
        </p:spPr>
        <p:txBody>
          <a:bodyPr vert="horz" lIns="93287" tIns="46644" rIns="93287" bIns="46644" rtlCol="0"/>
          <a:lstStyle>
            <a:lvl1pPr algn="r">
              <a:defRPr sz="1200"/>
            </a:lvl1pPr>
          </a:lstStyle>
          <a:p>
            <a:fld id="{EE67DE42-5C96-416A-8A00-E55B2A2811AF}" type="datetimeFigureOut">
              <a:rPr lang="en-US" smtClean="0"/>
              <a:t>07/22/2019</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9"/>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C35680BC-24CE-4E2D-9BAF-146E2443BE4B}" type="slidenum">
              <a:rPr lang="en-US" smtClean="0"/>
              <a:t>‹#›</a:t>
            </a:fld>
            <a:endParaRPr lang="en-US"/>
          </a:p>
        </p:txBody>
      </p:sp>
    </p:spTree>
    <p:extLst>
      <p:ext uri="{BB962C8B-B14F-4D97-AF65-F5344CB8AC3E}">
        <p14:creationId xmlns:p14="http://schemas.microsoft.com/office/powerpoint/2010/main" val="3879108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1</a:t>
            </a:fld>
            <a:endParaRPr lang="en-US"/>
          </a:p>
        </p:txBody>
      </p:sp>
    </p:spTree>
    <p:extLst>
      <p:ext uri="{BB962C8B-B14F-4D97-AF65-F5344CB8AC3E}">
        <p14:creationId xmlns:p14="http://schemas.microsoft.com/office/powerpoint/2010/main" val="671726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10</a:t>
            </a:fld>
            <a:endParaRPr lang="en-US"/>
          </a:p>
        </p:txBody>
      </p:sp>
    </p:spTree>
    <p:extLst>
      <p:ext uri="{BB962C8B-B14F-4D97-AF65-F5344CB8AC3E}">
        <p14:creationId xmlns:p14="http://schemas.microsoft.com/office/powerpoint/2010/main" val="311767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11</a:t>
            </a:fld>
            <a:endParaRPr lang="en-US"/>
          </a:p>
        </p:txBody>
      </p:sp>
    </p:spTree>
    <p:extLst>
      <p:ext uri="{BB962C8B-B14F-4D97-AF65-F5344CB8AC3E}">
        <p14:creationId xmlns:p14="http://schemas.microsoft.com/office/powerpoint/2010/main" val="2929551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12</a:t>
            </a:fld>
            <a:endParaRPr lang="en-US"/>
          </a:p>
        </p:txBody>
      </p:sp>
    </p:spTree>
    <p:extLst>
      <p:ext uri="{BB962C8B-B14F-4D97-AF65-F5344CB8AC3E}">
        <p14:creationId xmlns:p14="http://schemas.microsoft.com/office/powerpoint/2010/main" val="1699319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13</a:t>
            </a:fld>
            <a:endParaRPr lang="en-US"/>
          </a:p>
        </p:txBody>
      </p:sp>
    </p:spTree>
    <p:extLst>
      <p:ext uri="{BB962C8B-B14F-4D97-AF65-F5344CB8AC3E}">
        <p14:creationId xmlns:p14="http://schemas.microsoft.com/office/powerpoint/2010/main" val="709985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14</a:t>
            </a:fld>
            <a:endParaRPr lang="en-US"/>
          </a:p>
        </p:txBody>
      </p:sp>
    </p:spTree>
    <p:extLst>
      <p:ext uri="{BB962C8B-B14F-4D97-AF65-F5344CB8AC3E}">
        <p14:creationId xmlns:p14="http://schemas.microsoft.com/office/powerpoint/2010/main" val="2467705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15</a:t>
            </a:fld>
            <a:endParaRPr lang="en-US"/>
          </a:p>
        </p:txBody>
      </p:sp>
    </p:spTree>
    <p:extLst>
      <p:ext uri="{BB962C8B-B14F-4D97-AF65-F5344CB8AC3E}">
        <p14:creationId xmlns:p14="http://schemas.microsoft.com/office/powerpoint/2010/main" val="2508451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16</a:t>
            </a:fld>
            <a:endParaRPr lang="en-US"/>
          </a:p>
        </p:txBody>
      </p:sp>
    </p:spTree>
    <p:extLst>
      <p:ext uri="{BB962C8B-B14F-4D97-AF65-F5344CB8AC3E}">
        <p14:creationId xmlns:p14="http://schemas.microsoft.com/office/powerpoint/2010/main" val="629335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17</a:t>
            </a:fld>
            <a:endParaRPr lang="en-US"/>
          </a:p>
        </p:txBody>
      </p:sp>
    </p:spTree>
    <p:extLst>
      <p:ext uri="{BB962C8B-B14F-4D97-AF65-F5344CB8AC3E}">
        <p14:creationId xmlns:p14="http://schemas.microsoft.com/office/powerpoint/2010/main" val="1199285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18</a:t>
            </a:fld>
            <a:endParaRPr lang="en-US"/>
          </a:p>
        </p:txBody>
      </p:sp>
    </p:spTree>
    <p:extLst>
      <p:ext uri="{BB962C8B-B14F-4D97-AF65-F5344CB8AC3E}">
        <p14:creationId xmlns:p14="http://schemas.microsoft.com/office/powerpoint/2010/main" val="3785568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19</a:t>
            </a:fld>
            <a:endParaRPr lang="en-US"/>
          </a:p>
        </p:txBody>
      </p:sp>
    </p:spTree>
    <p:extLst>
      <p:ext uri="{BB962C8B-B14F-4D97-AF65-F5344CB8AC3E}">
        <p14:creationId xmlns:p14="http://schemas.microsoft.com/office/powerpoint/2010/main" val="55684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2</a:t>
            </a:fld>
            <a:endParaRPr lang="en-US"/>
          </a:p>
        </p:txBody>
      </p:sp>
    </p:spTree>
    <p:extLst>
      <p:ext uri="{BB962C8B-B14F-4D97-AF65-F5344CB8AC3E}">
        <p14:creationId xmlns:p14="http://schemas.microsoft.com/office/powerpoint/2010/main" val="932633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20</a:t>
            </a:fld>
            <a:endParaRPr lang="en-US"/>
          </a:p>
        </p:txBody>
      </p:sp>
    </p:spTree>
    <p:extLst>
      <p:ext uri="{BB962C8B-B14F-4D97-AF65-F5344CB8AC3E}">
        <p14:creationId xmlns:p14="http://schemas.microsoft.com/office/powerpoint/2010/main" val="1919945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21</a:t>
            </a:fld>
            <a:endParaRPr lang="en-US"/>
          </a:p>
        </p:txBody>
      </p:sp>
    </p:spTree>
    <p:extLst>
      <p:ext uri="{BB962C8B-B14F-4D97-AF65-F5344CB8AC3E}">
        <p14:creationId xmlns:p14="http://schemas.microsoft.com/office/powerpoint/2010/main" val="1170692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22</a:t>
            </a:fld>
            <a:endParaRPr lang="en-US"/>
          </a:p>
        </p:txBody>
      </p:sp>
    </p:spTree>
    <p:extLst>
      <p:ext uri="{BB962C8B-B14F-4D97-AF65-F5344CB8AC3E}">
        <p14:creationId xmlns:p14="http://schemas.microsoft.com/office/powerpoint/2010/main" val="3216074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23</a:t>
            </a:fld>
            <a:endParaRPr lang="en-US"/>
          </a:p>
        </p:txBody>
      </p:sp>
    </p:spTree>
    <p:extLst>
      <p:ext uri="{BB962C8B-B14F-4D97-AF65-F5344CB8AC3E}">
        <p14:creationId xmlns:p14="http://schemas.microsoft.com/office/powerpoint/2010/main" val="549987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24</a:t>
            </a:fld>
            <a:endParaRPr lang="en-US"/>
          </a:p>
        </p:txBody>
      </p:sp>
    </p:spTree>
    <p:extLst>
      <p:ext uri="{BB962C8B-B14F-4D97-AF65-F5344CB8AC3E}">
        <p14:creationId xmlns:p14="http://schemas.microsoft.com/office/powerpoint/2010/main" val="1303906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25</a:t>
            </a:fld>
            <a:endParaRPr lang="en-US"/>
          </a:p>
        </p:txBody>
      </p:sp>
    </p:spTree>
    <p:extLst>
      <p:ext uri="{BB962C8B-B14F-4D97-AF65-F5344CB8AC3E}">
        <p14:creationId xmlns:p14="http://schemas.microsoft.com/office/powerpoint/2010/main" val="3388748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26</a:t>
            </a:fld>
            <a:endParaRPr lang="en-US"/>
          </a:p>
        </p:txBody>
      </p:sp>
    </p:spTree>
    <p:extLst>
      <p:ext uri="{BB962C8B-B14F-4D97-AF65-F5344CB8AC3E}">
        <p14:creationId xmlns:p14="http://schemas.microsoft.com/office/powerpoint/2010/main" val="1768280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27</a:t>
            </a:fld>
            <a:endParaRPr lang="en-US"/>
          </a:p>
        </p:txBody>
      </p:sp>
    </p:spTree>
    <p:extLst>
      <p:ext uri="{BB962C8B-B14F-4D97-AF65-F5344CB8AC3E}">
        <p14:creationId xmlns:p14="http://schemas.microsoft.com/office/powerpoint/2010/main" val="4217807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28</a:t>
            </a:fld>
            <a:endParaRPr lang="en-US"/>
          </a:p>
        </p:txBody>
      </p:sp>
    </p:spTree>
    <p:extLst>
      <p:ext uri="{BB962C8B-B14F-4D97-AF65-F5344CB8AC3E}">
        <p14:creationId xmlns:p14="http://schemas.microsoft.com/office/powerpoint/2010/main" val="1105020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29</a:t>
            </a:fld>
            <a:endParaRPr lang="en-US"/>
          </a:p>
        </p:txBody>
      </p:sp>
    </p:spTree>
    <p:extLst>
      <p:ext uri="{BB962C8B-B14F-4D97-AF65-F5344CB8AC3E}">
        <p14:creationId xmlns:p14="http://schemas.microsoft.com/office/powerpoint/2010/main" val="72102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3</a:t>
            </a:fld>
            <a:endParaRPr lang="en-US"/>
          </a:p>
        </p:txBody>
      </p:sp>
    </p:spTree>
    <p:extLst>
      <p:ext uri="{BB962C8B-B14F-4D97-AF65-F5344CB8AC3E}">
        <p14:creationId xmlns:p14="http://schemas.microsoft.com/office/powerpoint/2010/main" val="2476830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30</a:t>
            </a:fld>
            <a:endParaRPr lang="en-US"/>
          </a:p>
        </p:txBody>
      </p:sp>
    </p:spTree>
    <p:extLst>
      <p:ext uri="{BB962C8B-B14F-4D97-AF65-F5344CB8AC3E}">
        <p14:creationId xmlns:p14="http://schemas.microsoft.com/office/powerpoint/2010/main" val="3949341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31</a:t>
            </a:fld>
            <a:endParaRPr lang="en-US"/>
          </a:p>
        </p:txBody>
      </p:sp>
    </p:spTree>
    <p:extLst>
      <p:ext uri="{BB962C8B-B14F-4D97-AF65-F5344CB8AC3E}">
        <p14:creationId xmlns:p14="http://schemas.microsoft.com/office/powerpoint/2010/main" val="664027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32</a:t>
            </a:fld>
            <a:endParaRPr lang="en-US"/>
          </a:p>
        </p:txBody>
      </p:sp>
    </p:spTree>
    <p:extLst>
      <p:ext uri="{BB962C8B-B14F-4D97-AF65-F5344CB8AC3E}">
        <p14:creationId xmlns:p14="http://schemas.microsoft.com/office/powerpoint/2010/main" val="3600668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33</a:t>
            </a:fld>
            <a:endParaRPr lang="en-US"/>
          </a:p>
        </p:txBody>
      </p:sp>
    </p:spTree>
    <p:extLst>
      <p:ext uri="{BB962C8B-B14F-4D97-AF65-F5344CB8AC3E}">
        <p14:creationId xmlns:p14="http://schemas.microsoft.com/office/powerpoint/2010/main" val="3658247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34</a:t>
            </a:fld>
            <a:endParaRPr lang="en-US"/>
          </a:p>
        </p:txBody>
      </p:sp>
    </p:spTree>
    <p:extLst>
      <p:ext uri="{BB962C8B-B14F-4D97-AF65-F5344CB8AC3E}">
        <p14:creationId xmlns:p14="http://schemas.microsoft.com/office/powerpoint/2010/main" val="3124116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35</a:t>
            </a:fld>
            <a:endParaRPr lang="en-US"/>
          </a:p>
        </p:txBody>
      </p:sp>
    </p:spTree>
    <p:extLst>
      <p:ext uri="{BB962C8B-B14F-4D97-AF65-F5344CB8AC3E}">
        <p14:creationId xmlns:p14="http://schemas.microsoft.com/office/powerpoint/2010/main" val="3460043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36</a:t>
            </a:fld>
            <a:endParaRPr lang="en-US"/>
          </a:p>
        </p:txBody>
      </p:sp>
    </p:spTree>
    <p:extLst>
      <p:ext uri="{BB962C8B-B14F-4D97-AF65-F5344CB8AC3E}">
        <p14:creationId xmlns:p14="http://schemas.microsoft.com/office/powerpoint/2010/main" val="2320567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37</a:t>
            </a:fld>
            <a:endParaRPr lang="en-US"/>
          </a:p>
        </p:txBody>
      </p:sp>
    </p:spTree>
    <p:extLst>
      <p:ext uri="{BB962C8B-B14F-4D97-AF65-F5344CB8AC3E}">
        <p14:creationId xmlns:p14="http://schemas.microsoft.com/office/powerpoint/2010/main" val="3543468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38</a:t>
            </a:fld>
            <a:endParaRPr lang="en-US"/>
          </a:p>
        </p:txBody>
      </p:sp>
    </p:spTree>
    <p:extLst>
      <p:ext uri="{BB962C8B-B14F-4D97-AF65-F5344CB8AC3E}">
        <p14:creationId xmlns:p14="http://schemas.microsoft.com/office/powerpoint/2010/main" val="1995382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39</a:t>
            </a:fld>
            <a:endParaRPr lang="en-US"/>
          </a:p>
        </p:txBody>
      </p:sp>
    </p:spTree>
    <p:extLst>
      <p:ext uri="{BB962C8B-B14F-4D97-AF65-F5344CB8AC3E}">
        <p14:creationId xmlns:p14="http://schemas.microsoft.com/office/powerpoint/2010/main" val="423037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4</a:t>
            </a:fld>
            <a:endParaRPr lang="en-US"/>
          </a:p>
        </p:txBody>
      </p:sp>
    </p:spTree>
    <p:extLst>
      <p:ext uri="{BB962C8B-B14F-4D97-AF65-F5344CB8AC3E}">
        <p14:creationId xmlns:p14="http://schemas.microsoft.com/office/powerpoint/2010/main" val="642022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40</a:t>
            </a:fld>
            <a:endParaRPr lang="en-US"/>
          </a:p>
        </p:txBody>
      </p:sp>
    </p:spTree>
    <p:extLst>
      <p:ext uri="{BB962C8B-B14F-4D97-AF65-F5344CB8AC3E}">
        <p14:creationId xmlns:p14="http://schemas.microsoft.com/office/powerpoint/2010/main" val="1865122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41</a:t>
            </a:fld>
            <a:endParaRPr lang="en-US"/>
          </a:p>
        </p:txBody>
      </p:sp>
    </p:spTree>
    <p:extLst>
      <p:ext uri="{BB962C8B-B14F-4D97-AF65-F5344CB8AC3E}">
        <p14:creationId xmlns:p14="http://schemas.microsoft.com/office/powerpoint/2010/main" val="3974766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42</a:t>
            </a:fld>
            <a:endParaRPr lang="en-US"/>
          </a:p>
        </p:txBody>
      </p:sp>
    </p:spTree>
    <p:extLst>
      <p:ext uri="{BB962C8B-B14F-4D97-AF65-F5344CB8AC3E}">
        <p14:creationId xmlns:p14="http://schemas.microsoft.com/office/powerpoint/2010/main" val="324692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43</a:t>
            </a:fld>
            <a:endParaRPr lang="en-US"/>
          </a:p>
        </p:txBody>
      </p:sp>
    </p:spTree>
    <p:extLst>
      <p:ext uri="{BB962C8B-B14F-4D97-AF65-F5344CB8AC3E}">
        <p14:creationId xmlns:p14="http://schemas.microsoft.com/office/powerpoint/2010/main" val="929059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44</a:t>
            </a:fld>
            <a:endParaRPr lang="en-US"/>
          </a:p>
        </p:txBody>
      </p:sp>
    </p:spTree>
    <p:extLst>
      <p:ext uri="{BB962C8B-B14F-4D97-AF65-F5344CB8AC3E}">
        <p14:creationId xmlns:p14="http://schemas.microsoft.com/office/powerpoint/2010/main" val="13135145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45</a:t>
            </a:fld>
            <a:endParaRPr lang="en-US"/>
          </a:p>
        </p:txBody>
      </p:sp>
    </p:spTree>
    <p:extLst>
      <p:ext uri="{BB962C8B-B14F-4D97-AF65-F5344CB8AC3E}">
        <p14:creationId xmlns:p14="http://schemas.microsoft.com/office/powerpoint/2010/main" val="11080086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46</a:t>
            </a:fld>
            <a:endParaRPr lang="en-US"/>
          </a:p>
        </p:txBody>
      </p:sp>
    </p:spTree>
    <p:extLst>
      <p:ext uri="{BB962C8B-B14F-4D97-AF65-F5344CB8AC3E}">
        <p14:creationId xmlns:p14="http://schemas.microsoft.com/office/powerpoint/2010/main" val="3788570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5</a:t>
            </a:fld>
            <a:endParaRPr lang="en-US"/>
          </a:p>
        </p:txBody>
      </p:sp>
    </p:spTree>
    <p:extLst>
      <p:ext uri="{BB962C8B-B14F-4D97-AF65-F5344CB8AC3E}">
        <p14:creationId xmlns:p14="http://schemas.microsoft.com/office/powerpoint/2010/main" val="3045160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6</a:t>
            </a:fld>
            <a:endParaRPr lang="en-US"/>
          </a:p>
        </p:txBody>
      </p:sp>
    </p:spTree>
    <p:extLst>
      <p:ext uri="{BB962C8B-B14F-4D97-AF65-F5344CB8AC3E}">
        <p14:creationId xmlns:p14="http://schemas.microsoft.com/office/powerpoint/2010/main" val="1851681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7</a:t>
            </a:fld>
            <a:endParaRPr lang="en-US"/>
          </a:p>
        </p:txBody>
      </p:sp>
    </p:spTree>
    <p:extLst>
      <p:ext uri="{BB962C8B-B14F-4D97-AF65-F5344CB8AC3E}">
        <p14:creationId xmlns:p14="http://schemas.microsoft.com/office/powerpoint/2010/main" val="3756774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8</a:t>
            </a:fld>
            <a:endParaRPr lang="en-US"/>
          </a:p>
        </p:txBody>
      </p:sp>
    </p:spTree>
    <p:extLst>
      <p:ext uri="{BB962C8B-B14F-4D97-AF65-F5344CB8AC3E}">
        <p14:creationId xmlns:p14="http://schemas.microsoft.com/office/powerpoint/2010/main" val="3113100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680BC-24CE-4E2D-9BAF-146E2443BE4B}" type="slidenum">
              <a:rPr lang="en-US" smtClean="0"/>
              <a:t>9</a:t>
            </a:fld>
            <a:endParaRPr lang="en-US"/>
          </a:p>
        </p:txBody>
      </p:sp>
    </p:spTree>
    <p:extLst>
      <p:ext uri="{BB962C8B-B14F-4D97-AF65-F5344CB8AC3E}">
        <p14:creationId xmlns:p14="http://schemas.microsoft.com/office/powerpoint/2010/main" val="4272511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07/22/2019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66730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07/22/2019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963947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07/22/2019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2903756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07/22/2019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0692351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07/22/2019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196723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07/22/2019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3218620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07/22/2019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3054562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07/22/2019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84298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07/22/2019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6559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07/22/2019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8525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07/22/2019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15538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07/22/2019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1777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07/22/2019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31111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07/22/2019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2083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07/22/2019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4180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07/22/2019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6172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07/22/2019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0853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smtClean="0"/>
              <a:t>07/22/2019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236015192"/>
      </p:ext>
    </p:extLst>
  </p:cSld>
  <p:clrMap bg1="dk1" tx1="lt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napet@dhs.arkansas.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snapet@dhs.arkansas.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snapet@dhs.arkansas.gov"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85491"/>
            <a:ext cx="11059064" cy="3329581"/>
          </a:xfrm>
        </p:spPr>
        <p:txBody>
          <a:bodyPr/>
          <a:lstStyle/>
          <a:p>
            <a:r>
              <a:rPr lang="en-US" dirty="0"/>
              <a:t>SNAP Employment and Training Provider </a:t>
            </a:r>
            <a:r>
              <a:rPr lang="en-US" smtClean="0"/>
              <a:t>Training </a:t>
            </a:r>
            <a:endParaRPr lang="en-US" dirty="0"/>
          </a:p>
        </p:txBody>
      </p:sp>
    </p:spTree>
    <p:extLst>
      <p:ext uri="{BB962C8B-B14F-4D97-AF65-F5344CB8AC3E}">
        <p14:creationId xmlns:p14="http://schemas.microsoft.com/office/powerpoint/2010/main" val="1816821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Referrals </a:t>
            </a:r>
          </a:p>
        </p:txBody>
      </p:sp>
      <p:sp>
        <p:nvSpPr>
          <p:cNvPr id="3" name="Content Placeholder 2"/>
          <p:cNvSpPr>
            <a:spLocks noGrp="1"/>
          </p:cNvSpPr>
          <p:nvPr>
            <p:ph idx="1"/>
          </p:nvPr>
        </p:nvSpPr>
        <p:spPr>
          <a:xfrm>
            <a:off x="653093" y="1322615"/>
            <a:ext cx="9796009" cy="5323114"/>
          </a:xfrm>
        </p:spPr>
        <p:txBody>
          <a:bodyPr>
            <a:normAutofit fontScale="92500" lnSpcReduction="10000"/>
          </a:bodyPr>
          <a:lstStyle/>
          <a:p>
            <a:r>
              <a:rPr lang="en-US" dirty="0" smtClean="0"/>
              <a:t>If a referral is coded as Mandatory SNAP first confirm their willingness to participate in the E&amp;T program then send a Reverse Referral task to the local county office in order to have their code updated to E&amp;T participating. Add a case note explaining the purpose of the task.  For example: “ Client is coded as Mandatory SNAP but would like to participate in E&amp;T. Please update to E&amp;T Participating”. </a:t>
            </a:r>
          </a:p>
          <a:p>
            <a:endParaRPr lang="en-US" dirty="0" smtClean="0"/>
          </a:p>
          <a:p>
            <a:endParaRPr lang="en-US" dirty="0" smtClean="0"/>
          </a:p>
          <a:p>
            <a:r>
              <a:rPr lang="en-US" dirty="0" smtClean="0"/>
              <a:t>If a referral is coded as E&amp;T participating you can immediately begin working with the client. </a:t>
            </a:r>
          </a:p>
          <a:p>
            <a:r>
              <a:rPr lang="en-US" dirty="0" smtClean="0"/>
              <a:t>If the client is  otherwise exempt from participating (i.e. Incapacitated Short  Term , SNAP Cares for child) but wants to participate in the E&amp;T program a Reverse Referral task needs to be sent to the county office in order to have their General Characteristic updated to  Volunteer.  Add a case note to explain what needs to be changed by the county staff.</a:t>
            </a:r>
          </a:p>
          <a:p>
            <a:pPr marL="0" indent="0">
              <a:buNone/>
            </a:pPr>
            <a:r>
              <a:rPr lang="en-US" sz="1800" b="1" dirty="0" smtClean="0">
                <a:solidFill>
                  <a:srgbClr val="FF0000"/>
                </a:solidFill>
                <a:latin typeface="+mn-lt"/>
                <a:ea typeface="+mn-ea"/>
                <a:cs typeface="+mn-cs"/>
              </a:rPr>
              <a:t>Note </a:t>
            </a:r>
            <a:r>
              <a:rPr lang="en-US" sz="1800" dirty="0" smtClean="0">
                <a:latin typeface="+mn-lt"/>
                <a:ea typeface="+mn-ea"/>
                <a:cs typeface="+mn-cs"/>
              </a:rPr>
              <a:t>E&amp;T is not a mandatory program. Arkansas operates a voluntary program , Mandatory SNAP is simply the name of the code. </a:t>
            </a:r>
            <a:endParaRPr lang="en-US" sz="1800" b="1" dirty="0">
              <a:solidFill>
                <a:srgbClr val="FF0000"/>
              </a:solidFill>
              <a:latin typeface="+mn-lt"/>
              <a:ea typeface="+mn-ea"/>
              <a:cs typeface="+mn-cs"/>
            </a:endParaRPr>
          </a:p>
          <a:p>
            <a:endParaRPr lang="en-US" dirty="0"/>
          </a:p>
          <a:p>
            <a:endParaRPr lang="en-US" dirty="0"/>
          </a:p>
        </p:txBody>
      </p:sp>
      <p:sp>
        <p:nvSpPr>
          <p:cNvPr id="4" name="TextBox 3"/>
          <p:cNvSpPr txBox="1"/>
          <p:nvPr/>
        </p:nvSpPr>
        <p:spPr>
          <a:xfrm>
            <a:off x="646111" y="2945256"/>
            <a:ext cx="10377578" cy="646331"/>
          </a:xfrm>
          <a:prstGeom prst="rect">
            <a:avLst/>
          </a:prstGeom>
          <a:noFill/>
        </p:spPr>
        <p:txBody>
          <a:bodyPr wrap="square" rtlCol="0">
            <a:spAutoFit/>
          </a:bodyPr>
          <a:lstStyle/>
          <a:p>
            <a:r>
              <a:rPr lang="en-US" b="1" dirty="0">
                <a:solidFill>
                  <a:srgbClr val="FF0000"/>
                </a:solidFill>
              </a:rPr>
              <a:t>Note </a:t>
            </a:r>
            <a:r>
              <a:rPr lang="en-US" dirty="0" smtClean="0"/>
              <a:t>The importance of notifying the county office is so that the client will no longer</a:t>
            </a:r>
          </a:p>
          <a:p>
            <a:r>
              <a:rPr lang="en-US" dirty="0" smtClean="0"/>
              <a:t> accrue countable months under the Mandatory SNAP participation code. </a:t>
            </a:r>
            <a:endParaRPr lang="en-US" dirty="0"/>
          </a:p>
        </p:txBody>
      </p:sp>
    </p:spTree>
    <p:extLst>
      <p:ext uri="{BB962C8B-B14F-4D97-AF65-F5344CB8AC3E}">
        <p14:creationId xmlns:p14="http://schemas.microsoft.com/office/powerpoint/2010/main" val="1876330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Assessments &amp; Employment Plans</a:t>
            </a:r>
            <a:endParaRPr lang="en-US" dirty="0"/>
          </a:p>
        </p:txBody>
      </p:sp>
      <p:sp>
        <p:nvSpPr>
          <p:cNvPr id="3" name="Content Placeholder 2"/>
          <p:cNvSpPr>
            <a:spLocks noGrp="1"/>
          </p:cNvSpPr>
          <p:nvPr>
            <p:ph idx="1"/>
          </p:nvPr>
        </p:nvSpPr>
        <p:spPr>
          <a:xfrm>
            <a:off x="646111" y="1726346"/>
            <a:ext cx="8946541" cy="4625468"/>
          </a:xfrm>
        </p:spPr>
        <p:txBody>
          <a:bodyPr>
            <a:normAutofit/>
          </a:bodyPr>
          <a:lstStyle/>
          <a:p>
            <a:r>
              <a:rPr lang="en-US" dirty="0" smtClean="0"/>
              <a:t>An assessment must completed within 30 days of the referral receipt. A provider should not finalize an assessment until all client scores are keyed. If needed, a provider can save an assessment in order to enter a complete set of scores.</a:t>
            </a:r>
          </a:p>
          <a:p>
            <a:r>
              <a:rPr lang="en-US" dirty="0" smtClean="0"/>
              <a:t> Once an assessment is finalized, changes cannot be made. </a:t>
            </a:r>
          </a:p>
          <a:p>
            <a:r>
              <a:rPr lang="en-US" dirty="0" smtClean="0"/>
              <a:t>During the assessment the client’s goals, strengths, and barriers should be discussed.</a:t>
            </a:r>
          </a:p>
          <a:p>
            <a:r>
              <a:rPr lang="en-US" dirty="0"/>
              <a:t>The employment plan cannot be created prior to the completion of the assessment. Keep a signed record of the employment plan. ( In the future it will be uploaded in to SNAP Works</a:t>
            </a:r>
            <a:r>
              <a:rPr lang="en-US" dirty="0" smtClean="0"/>
              <a:t>).</a:t>
            </a:r>
          </a:p>
          <a:p>
            <a:r>
              <a:rPr lang="en-US" dirty="0" smtClean="0"/>
              <a:t>  </a:t>
            </a:r>
            <a:r>
              <a:rPr lang="en-US" dirty="0"/>
              <a:t>Each time a client has a new test score a new assessment must be created.</a:t>
            </a:r>
          </a:p>
          <a:p>
            <a:endParaRPr lang="en-US" dirty="0"/>
          </a:p>
        </p:txBody>
      </p:sp>
    </p:spTree>
    <p:extLst>
      <p:ext uri="{BB962C8B-B14F-4D97-AF65-F5344CB8AC3E}">
        <p14:creationId xmlns:p14="http://schemas.microsoft.com/office/powerpoint/2010/main" val="1614531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Types</a:t>
            </a:r>
          </a:p>
        </p:txBody>
      </p:sp>
      <p:sp>
        <p:nvSpPr>
          <p:cNvPr id="3" name="Content Placeholder 2"/>
          <p:cNvSpPr>
            <a:spLocks noGrp="1"/>
          </p:cNvSpPr>
          <p:nvPr>
            <p:ph idx="1"/>
          </p:nvPr>
        </p:nvSpPr>
        <p:spPr>
          <a:xfrm>
            <a:off x="722312" y="1552575"/>
            <a:ext cx="10136188" cy="5172075"/>
          </a:xfrm>
        </p:spPr>
        <p:txBody>
          <a:bodyPr>
            <a:normAutofit/>
          </a:bodyPr>
          <a:lstStyle/>
          <a:p>
            <a:pPr lvl="0"/>
            <a:r>
              <a:rPr lang="en-US" b="1" u="sng" dirty="0"/>
              <a:t>Mandatory SNAP</a:t>
            </a:r>
            <a:endParaRPr lang="en-US" dirty="0"/>
          </a:p>
          <a:p>
            <a:pPr lvl="1"/>
            <a:r>
              <a:rPr lang="en-US" dirty="0"/>
              <a:t>An individual that is able bodied age 18-49 that meets no other exemptions. The individual must participate in order to receive benefits; approved to receive benefits for up to 3 months unless they meet some type of work requirement in order for benefits to continue. </a:t>
            </a:r>
          </a:p>
          <a:p>
            <a:pPr lvl="1"/>
            <a:r>
              <a:rPr lang="en-US" dirty="0"/>
              <a:t>If the client does not comply, the SNAP case will close after 3 months. </a:t>
            </a:r>
          </a:p>
          <a:p>
            <a:pPr lvl="1"/>
            <a:r>
              <a:rPr lang="en-US" dirty="0"/>
              <a:t>Must participate a minimum of 80 hours / month. </a:t>
            </a:r>
          </a:p>
          <a:p>
            <a:pPr lvl="0"/>
            <a:r>
              <a:rPr lang="en-US" b="1" u="sng" dirty="0"/>
              <a:t>SNAP E&amp;T Participating </a:t>
            </a:r>
            <a:endParaRPr lang="en-US" dirty="0"/>
          </a:p>
          <a:p>
            <a:pPr lvl="1"/>
            <a:r>
              <a:rPr lang="en-US" dirty="0"/>
              <a:t>SNAP recipients that are participating and complying with a SNAP E&amp;T program. </a:t>
            </a:r>
          </a:p>
          <a:p>
            <a:pPr lvl="1"/>
            <a:r>
              <a:rPr lang="en-US" dirty="0"/>
              <a:t>This participation code stops the clock from counting towards their 3 months.</a:t>
            </a:r>
          </a:p>
          <a:p>
            <a:pPr lvl="1"/>
            <a:r>
              <a:rPr lang="en-US" dirty="0"/>
              <a:t>Must participate a minimum of 80 hours/ month. </a:t>
            </a:r>
          </a:p>
          <a:p>
            <a:pPr lvl="0"/>
            <a:r>
              <a:rPr lang="en-US" b="1" u="sng" dirty="0"/>
              <a:t>Volunteer</a:t>
            </a:r>
            <a:endParaRPr lang="en-US" dirty="0"/>
          </a:p>
          <a:p>
            <a:pPr lvl="1"/>
            <a:r>
              <a:rPr lang="en-US" dirty="0"/>
              <a:t>A SNAP recipient who has expressed a desire to participate in E&amp;T but would otherwise be exempt from participating.  No monthly participation requirement.</a:t>
            </a:r>
          </a:p>
          <a:p>
            <a:pPr marL="457200" lvl="1" indent="0">
              <a:buNone/>
            </a:pPr>
            <a:endParaRPr lang="en-US" dirty="0"/>
          </a:p>
          <a:p>
            <a:pPr lvl="1"/>
            <a:endParaRPr lang="en-US" dirty="0"/>
          </a:p>
          <a:p>
            <a:endParaRPr lang="en-US" dirty="0"/>
          </a:p>
        </p:txBody>
      </p:sp>
    </p:spTree>
    <p:extLst>
      <p:ext uri="{BB962C8B-B14F-4D97-AF65-F5344CB8AC3E}">
        <p14:creationId xmlns:p14="http://schemas.microsoft.com/office/powerpoint/2010/main" val="341752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a:t>
            </a:r>
          </a:p>
        </p:txBody>
      </p:sp>
      <p:sp>
        <p:nvSpPr>
          <p:cNvPr id="3" name="Content Placeholder 2"/>
          <p:cNvSpPr>
            <a:spLocks noGrp="1"/>
          </p:cNvSpPr>
          <p:nvPr>
            <p:ph idx="1"/>
          </p:nvPr>
        </p:nvSpPr>
        <p:spPr>
          <a:xfrm>
            <a:off x="646111" y="1853248"/>
            <a:ext cx="8946541" cy="4195481"/>
          </a:xfrm>
        </p:spPr>
        <p:txBody>
          <a:bodyPr/>
          <a:lstStyle/>
          <a:p>
            <a:r>
              <a:rPr lang="en-US" dirty="0"/>
              <a:t>Independent Job Search (non-qualifying)</a:t>
            </a:r>
          </a:p>
          <a:p>
            <a:r>
              <a:rPr lang="en-US" dirty="0"/>
              <a:t>Job Search Training (non-qualifying)</a:t>
            </a:r>
          </a:p>
          <a:p>
            <a:r>
              <a:rPr lang="en-US" dirty="0" smtClean="0"/>
              <a:t>Vocational </a:t>
            </a:r>
            <a:r>
              <a:rPr lang="en-US" dirty="0"/>
              <a:t>Training	</a:t>
            </a:r>
          </a:p>
          <a:p>
            <a:r>
              <a:rPr lang="en-US" dirty="0"/>
              <a:t>Occupational Training</a:t>
            </a:r>
          </a:p>
          <a:p>
            <a:r>
              <a:rPr lang="en-US" dirty="0"/>
              <a:t>GED/ Basic Skills/ Literacy</a:t>
            </a:r>
          </a:p>
          <a:p>
            <a:r>
              <a:rPr lang="en-US" dirty="0"/>
              <a:t>ESL</a:t>
            </a:r>
          </a:p>
          <a:p>
            <a:r>
              <a:rPr lang="en-US" dirty="0"/>
              <a:t>OJT/ Apprenticeship</a:t>
            </a:r>
          </a:p>
          <a:p>
            <a:r>
              <a:rPr lang="en-US" dirty="0"/>
              <a:t>Work Experience</a:t>
            </a:r>
          </a:p>
          <a:p>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6492387" y="1069676"/>
            <a:ext cx="5333710" cy="5684808"/>
          </a:xfrm>
          <a:prstGeom prst="rect">
            <a:avLst/>
          </a:prstGeom>
        </p:spPr>
      </p:pic>
    </p:spTree>
    <p:extLst>
      <p:ext uri="{BB962C8B-B14F-4D97-AF65-F5344CB8AC3E}">
        <p14:creationId xmlns:p14="http://schemas.microsoft.com/office/powerpoint/2010/main" val="1112493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Job Search</a:t>
            </a:r>
            <a:br>
              <a:rPr lang="en-US" dirty="0"/>
            </a:br>
            <a:r>
              <a:rPr lang="en-US" sz="2800" dirty="0"/>
              <a:t>( searching without relying on someone else) </a:t>
            </a:r>
          </a:p>
        </p:txBody>
      </p:sp>
      <p:sp>
        <p:nvSpPr>
          <p:cNvPr id="3" name="Content Placeholder 2"/>
          <p:cNvSpPr>
            <a:spLocks noGrp="1"/>
          </p:cNvSpPr>
          <p:nvPr>
            <p:ph idx="1"/>
          </p:nvPr>
        </p:nvSpPr>
        <p:spPr>
          <a:xfrm>
            <a:off x="646111" y="2091373"/>
            <a:ext cx="8946541" cy="4576846"/>
          </a:xfrm>
        </p:spPr>
        <p:txBody>
          <a:bodyPr>
            <a:normAutofit fontScale="92500" lnSpcReduction="20000"/>
          </a:bodyPr>
          <a:lstStyle/>
          <a:p>
            <a:r>
              <a:rPr lang="en-US" dirty="0"/>
              <a:t>Participant will turn in the following weekly to the provider: </a:t>
            </a:r>
          </a:p>
          <a:p>
            <a:pPr lvl="1"/>
            <a:r>
              <a:rPr lang="en-US" dirty="0"/>
              <a:t>Log daily/weekly contacts</a:t>
            </a:r>
          </a:p>
          <a:p>
            <a:pPr lvl="1"/>
            <a:r>
              <a:rPr lang="en-US" dirty="0"/>
              <a:t>List company/business name and phone number</a:t>
            </a:r>
          </a:p>
          <a:p>
            <a:r>
              <a:rPr lang="en-US" dirty="0"/>
              <a:t>Participant will check the method of contact</a:t>
            </a:r>
          </a:p>
          <a:p>
            <a:r>
              <a:rPr lang="en-US" dirty="0"/>
              <a:t>Participant will answer job search questions</a:t>
            </a:r>
          </a:p>
          <a:p>
            <a:r>
              <a:rPr lang="en-US" dirty="0"/>
              <a:t>Participant will sign and date form</a:t>
            </a:r>
          </a:p>
          <a:p>
            <a:endParaRPr lang="en-US" dirty="0"/>
          </a:p>
          <a:p>
            <a:r>
              <a:rPr lang="en-US" dirty="0"/>
              <a:t>Participant must make at least 3 job search contacts each week.</a:t>
            </a:r>
          </a:p>
          <a:p>
            <a:endParaRPr lang="en-US" dirty="0"/>
          </a:p>
          <a:p>
            <a:pPr marL="0" indent="0">
              <a:buNone/>
            </a:pPr>
            <a:endParaRPr lang="en-US" dirty="0"/>
          </a:p>
          <a:p>
            <a:pPr marL="0" indent="0">
              <a:buNone/>
            </a:pPr>
            <a:r>
              <a:rPr lang="en-US" b="1" dirty="0">
                <a:solidFill>
                  <a:srgbClr val="FF0000"/>
                </a:solidFill>
              </a:rPr>
              <a:t>Note </a:t>
            </a:r>
            <a:r>
              <a:rPr lang="en-US" dirty="0"/>
              <a:t>Non-qualifying components will only account for </a:t>
            </a:r>
            <a:r>
              <a:rPr lang="en-US" b="1" i="1" dirty="0"/>
              <a:t>Less</a:t>
            </a:r>
            <a:r>
              <a:rPr lang="en-US" dirty="0"/>
              <a:t> than 50% of all activities. When assigning a participant one of these components another component must be assigned in conjunction in order for the individual to be considered a full participant.</a:t>
            </a:r>
          </a:p>
          <a:p>
            <a:endParaRPr lang="en-US" dirty="0"/>
          </a:p>
          <a:p>
            <a:endParaRPr lang="en-US" dirty="0"/>
          </a:p>
        </p:txBody>
      </p:sp>
    </p:spTree>
    <p:extLst>
      <p:ext uri="{BB962C8B-B14F-4D97-AF65-F5344CB8AC3E}">
        <p14:creationId xmlns:p14="http://schemas.microsoft.com/office/powerpoint/2010/main" val="1633949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31" y="658186"/>
            <a:ext cx="9404723" cy="1400530"/>
          </a:xfrm>
        </p:spPr>
        <p:txBody>
          <a:bodyPr/>
          <a:lstStyle/>
          <a:p>
            <a:r>
              <a:rPr lang="en-US" dirty="0"/>
              <a:t>Job Search Training</a:t>
            </a:r>
          </a:p>
        </p:txBody>
      </p:sp>
      <p:sp>
        <p:nvSpPr>
          <p:cNvPr id="3" name="Content Placeholder 2"/>
          <p:cNvSpPr>
            <a:spLocks noGrp="1"/>
          </p:cNvSpPr>
          <p:nvPr>
            <p:ph idx="1"/>
          </p:nvPr>
        </p:nvSpPr>
        <p:spPr>
          <a:xfrm>
            <a:off x="572631" y="1748473"/>
            <a:ext cx="10021890" cy="5642928"/>
          </a:xfrm>
        </p:spPr>
        <p:txBody>
          <a:bodyPr>
            <a:noAutofit/>
          </a:bodyPr>
          <a:lstStyle/>
          <a:p>
            <a:r>
              <a:rPr lang="en-US" dirty="0"/>
              <a:t>Develop an employment and training plan after a job skills assessment; </a:t>
            </a:r>
          </a:p>
          <a:p>
            <a:r>
              <a:rPr lang="en-US" dirty="0"/>
              <a:t>Assist in finding financial aid for education; </a:t>
            </a:r>
          </a:p>
          <a:p>
            <a:r>
              <a:rPr lang="en-US" dirty="0"/>
              <a:t>Monitor and report progress </a:t>
            </a:r>
          </a:p>
          <a:p>
            <a:r>
              <a:rPr lang="en-US" dirty="0"/>
              <a:t>Employment counseling, </a:t>
            </a:r>
            <a:r>
              <a:rPr lang="en-US" dirty="0" smtClean="0"/>
              <a:t>resume </a:t>
            </a:r>
            <a:r>
              <a:rPr lang="en-US" dirty="0"/>
              <a:t>building,  motivational techniques, job search methods</a:t>
            </a:r>
            <a:r>
              <a:rPr lang="en-US" dirty="0" smtClean="0"/>
              <a:t>, interview coaching, </a:t>
            </a:r>
            <a:r>
              <a:rPr lang="en-US" dirty="0"/>
              <a:t>instructions in a group setting</a:t>
            </a:r>
          </a:p>
          <a:p>
            <a:endParaRPr lang="en-US" dirty="0"/>
          </a:p>
          <a:p>
            <a:endParaRPr lang="en-US" dirty="0"/>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r>
              <a:rPr lang="en-US" b="1" dirty="0">
                <a:solidFill>
                  <a:srgbClr val="FF0000"/>
                </a:solidFill>
              </a:rPr>
              <a:t>Note </a:t>
            </a:r>
            <a:r>
              <a:rPr lang="en-US" sz="1600" dirty="0" smtClean="0"/>
              <a:t>Non- qualifying components will </a:t>
            </a:r>
            <a:r>
              <a:rPr lang="en-US" sz="1600" dirty="0"/>
              <a:t>only account for less than 50% of all activities done monthly.  </a:t>
            </a:r>
            <a:endParaRPr lang="en-US" dirty="0"/>
          </a:p>
          <a:p>
            <a:endParaRPr lang="en-US" dirty="0"/>
          </a:p>
        </p:txBody>
      </p:sp>
    </p:spTree>
    <p:extLst>
      <p:ext uri="{BB962C8B-B14F-4D97-AF65-F5344CB8AC3E}">
        <p14:creationId xmlns:p14="http://schemas.microsoft.com/office/powerpoint/2010/main" val="2382517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t>
            </a:r>
          </a:p>
        </p:txBody>
      </p:sp>
      <p:sp>
        <p:nvSpPr>
          <p:cNvPr id="3" name="Content Placeholder 2"/>
          <p:cNvSpPr>
            <a:spLocks noGrp="1"/>
          </p:cNvSpPr>
          <p:nvPr>
            <p:ph idx="1"/>
          </p:nvPr>
        </p:nvSpPr>
        <p:spPr>
          <a:xfrm>
            <a:off x="646111" y="1986243"/>
            <a:ext cx="8946541" cy="4195481"/>
          </a:xfrm>
        </p:spPr>
        <p:txBody>
          <a:bodyPr/>
          <a:lstStyle/>
          <a:p>
            <a:r>
              <a:rPr lang="en-US" dirty="0"/>
              <a:t>Educational and remedial programs or activities designed to improve basic skills including literacy, reading and math programs to improve functional levels </a:t>
            </a:r>
          </a:p>
          <a:p>
            <a:r>
              <a:rPr lang="en-US" dirty="0"/>
              <a:t>Assistance in acquiring a high school diploma/equivalency (GED)</a:t>
            </a:r>
          </a:p>
          <a:p>
            <a:r>
              <a:rPr lang="en-US" dirty="0"/>
              <a:t>Assistance to acquire proficiency in the English language</a:t>
            </a:r>
          </a:p>
          <a:p>
            <a:r>
              <a:rPr lang="en-US" dirty="0"/>
              <a:t>Occupational skills training, including but not limited to work keys and self-guided computer-assisted learning programs</a:t>
            </a:r>
          </a:p>
          <a:p>
            <a:r>
              <a:rPr lang="en-US" dirty="0"/>
              <a:t>Short courses (i.e. Certified Nursing Assistant)</a:t>
            </a:r>
          </a:p>
          <a:p>
            <a:r>
              <a:rPr lang="en-US" dirty="0"/>
              <a:t>Post-secondary vocational training (limited to 24 months). </a:t>
            </a:r>
          </a:p>
          <a:p>
            <a:endParaRPr lang="en-US" dirty="0"/>
          </a:p>
        </p:txBody>
      </p:sp>
    </p:spTree>
    <p:extLst>
      <p:ext uri="{BB962C8B-B14F-4D97-AF65-F5344CB8AC3E}">
        <p14:creationId xmlns:p14="http://schemas.microsoft.com/office/powerpoint/2010/main" val="465320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Scholarships </a:t>
            </a:r>
          </a:p>
        </p:txBody>
      </p:sp>
      <p:sp>
        <p:nvSpPr>
          <p:cNvPr id="3" name="Content Placeholder 2"/>
          <p:cNvSpPr>
            <a:spLocks noGrp="1"/>
          </p:cNvSpPr>
          <p:nvPr>
            <p:ph idx="1"/>
          </p:nvPr>
        </p:nvSpPr>
        <p:spPr>
          <a:xfrm>
            <a:off x="646111" y="2052918"/>
            <a:ext cx="7040026" cy="4521883"/>
          </a:xfrm>
        </p:spPr>
        <p:txBody>
          <a:bodyPr>
            <a:normAutofit/>
          </a:bodyPr>
          <a:lstStyle/>
          <a:p>
            <a:r>
              <a:rPr lang="en-US" dirty="0"/>
              <a:t>The client must have an open SNAP case. </a:t>
            </a:r>
          </a:p>
          <a:p>
            <a:r>
              <a:rPr lang="en-US" dirty="0"/>
              <a:t>A scholarship request form and supporting documentation must be submitted to </a:t>
            </a:r>
            <a:r>
              <a:rPr lang="en-US" dirty="0">
                <a:hlinkClick r:id="rId3"/>
              </a:rPr>
              <a:t>snapet@dhs.arkansas.gov</a:t>
            </a:r>
            <a:r>
              <a:rPr lang="en-US" dirty="0"/>
              <a:t> at least 30 days prior to the program start date. </a:t>
            </a:r>
          </a:p>
          <a:p>
            <a:r>
              <a:rPr lang="en-US" dirty="0"/>
              <a:t>The request should include:</a:t>
            </a:r>
          </a:p>
          <a:p>
            <a:pPr lvl="1"/>
            <a:r>
              <a:rPr lang="en-US" dirty="0"/>
              <a:t>Employment plan</a:t>
            </a:r>
          </a:p>
          <a:p>
            <a:pPr lvl="1"/>
            <a:r>
              <a:rPr lang="en-US" dirty="0"/>
              <a:t>Assessment</a:t>
            </a:r>
          </a:p>
          <a:p>
            <a:pPr lvl="1"/>
            <a:r>
              <a:rPr lang="en-US" dirty="0"/>
              <a:t>Program information ( prices, duration, etc. ) </a:t>
            </a:r>
          </a:p>
          <a:p>
            <a:pPr marL="457200" lvl="1" indent="0">
              <a:buNone/>
            </a:pPr>
            <a:endParaRPr lang="en-US" dirty="0"/>
          </a:p>
          <a:p>
            <a:pPr marL="457200" lvl="1" indent="0">
              <a:buNone/>
            </a:pPr>
            <a:r>
              <a:rPr lang="en-US" b="1" dirty="0">
                <a:solidFill>
                  <a:srgbClr val="FF0000"/>
                </a:solidFill>
              </a:rPr>
              <a:t>Note </a:t>
            </a:r>
            <a:r>
              <a:rPr lang="en-US" dirty="0"/>
              <a:t>Submitting a scholarship request packet does not mean the request is automatically approved.</a:t>
            </a:r>
            <a:endParaRPr lang="en-US" b="1" dirty="0">
              <a:solidFill>
                <a:srgbClr val="FF0000"/>
              </a:solidFill>
            </a:endParaRPr>
          </a:p>
        </p:txBody>
      </p:sp>
      <p:pic>
        <p:nvPicPr>
          <p:cNvPr id="4" name="Picture 3"/>
          <p:cNvPicPr>
            <a:picLocks noChangeAspect="1"/>
          </p:cNvPicPr>
          <p:nvPr/>
        </p:nvPicPr>
        <p:blipFill rotWithShape="1">
          <a:blip r:embed="rId4"/>
          <a:srcRect l="7038" t="2641" r="15365" b="2390"/>
          <a:stretch/>
        </p:blipFill>
        <p:spPr>
          <a:xfrm>
            <a:off x="8212347" y="1408885"/>
            <a:ext cx="3209027" cy="5165916"/>
          </a:xfrm>
          <a:prstGeom prst="rect">
            <a:avLst/>
          </a:prstGeom>
        </p:spPr>
      </p:pic>
    </p:spTree>
    <p:extLst>
      <p:ext uri="{BB962C8B-B14F-4D97-AF65-F5344CB8AC3E}">
        <p14:creationId xmlns:p14="http://schemas.microsoft.com/office/powerpoint/2010/main" val="3677709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Work Experience (WEX)</a:t>
            </a:r>
            <a:endParaRPr lang="en-US" dirty="0"/>
          </a:p>
        </p:txBody>
      </p:sp>
      <p:sp>
        <p:nvSpPr>
          <p:cNvPr id="3" name="Content Placeholder 2"/>
          <p:cNvSpPr>
            <a:spLocks noGrp="1"/>
          </p:cNvSpPr>
          <p:nvPr>
            <p:ph idx="1"/>
          </p:nvPr>
        </p:nvSpPr>
        <p:spPr>
          <a:xfrm>
            <a:off x="741362" y="2071968"/>
            <a:ext cx="8946541" cy="4195481"/>
          </a:xfrm>
        </p:spPr>
        <p:txBody>
          <a:bodyPr/>
          <a:lstStyle/>
          <a:p>
            <a:r>
              <a:rPr lang="en-US" dirty="0"/>
              <a:t>Unpaid work at a non-profit or public agency</a:t>
            </a:r>
          </a:p>
          <a:p>
            <a:r>
              <a:rPr lang="en-US" dirty="0"/>
              <a:t>The participant’s obligation of work experience will be calculated by dividing the household’s monthly SNAP allotment (before recoupment) by the current federal or state minimum wage which ever is highest. </a:t>
            </a:r>
          </a:p>
          <a:p>
            <a:r>
              <a:rPr lang="en-US" dirty="0" smtClean="0"/>
              <a:t>Always round down.</a:t>
            </a:r>
            <a:endParaRPr lang="en-US" dirty="0"/>
          </a:p>
          <a:p>
            <a:endParaRPr lang="en-US" dirty="0"/>
          </a:p>
          <a:p>
            <a:endParaRPr lang="en-US" dirty="0"/>
          </a:p>
          <a:p>
            <a:r>
              <a:rPr lang="en-US" dirty="0"/>
              <a:t>Example: Mary’s SNAP allotment is $192/month. $192/$9= </a:t>
            </a:r>
            <a:r>
              <a:rPr lang="en-US" dirty="0" smtClean="0"/>
              <a:t>21.33</a:t>
            </a:r>
          </a:p>
          <a:p>
            <a:pPr lvl="1"/>
            <a:r>
              <a:rPr lang="en-US" dirty="0" smtClean="0"/>
              <a:t>Mary will need to complete 21 </a:t>
            </a:r>
            <a:r>
              <a:rPr lang="en-US" dirty="0"/>
              <a:t>hours monthly. </a:t>
            </a:r>
          </a:p>
        </p:txBody>
      </p:sp>
    </p:spTree>
    <p:extLst>
      <p:ext uri="{BB962C8B-B14F-4D97-AF65-F5344CB8AC3E}">
        <p14:creationId xmlns:p14="http://schemas.microsoft.com/office/powerpoint/2010/main" val="3409368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the Job Training (OJT)</a:t>
            </a:r>
          </a:p>
        </p:txBody>
      </p:sp>
      <p:sp>
        <p:nvSpPr>
          <p:cNvPr id="3" name="Content Placeholder 2"/>
          <p:cNvSpPr>
            <a:spLocks noGrp="1"/>
          </p:cNvSpPr>
          <p:nvPr>
            <p:ph idx="1"/>
          </p:nvPr>
        </p:nvSpPr>
        <p:spPr>
          <a:xfrm>
            <a:off x="779462" y="2033868"/>
            <a:ext cx="8946541" cy="4195481"/>
          </a:xfrm>
        </p:spPr>
        <p:txBody>
          <a:bodyPr>
            <a:normAutofit lnSpcReduction="10000"/>
          </a:bodyPr>
          <a:lstStyle/>
          <a:p>
            <a:r>
              <a:rPr lang="en-US" dirty="0"/>
              <a:t>Participants receive training on the job, or through an apprenticeship, that provides direct knowledge and / or skills for a specific job. </a:t>
            </a:r>
          </a:p>
          <a:p>
            <a:endParaRPr lang="en-US" dirty="0"/>
          </a:p>
          <a:p>
            <a:r>
              <a:rPr lang="en-US" dirty="0"/>
              <a:t>Participants may be hired by a private or public employer and will be paid at the same rate as other employees performing the same or similar jobs. </a:t>
            </a:r>
          </a:p>
          <a:p>
            <a:endParaRPr lang="en-US" dirty="0"/>
          </a:p>
          <a:p>
            <a:endParaRPr lang="en-US" dirty="0"/>
          </a:p>
          <a:p>
            <a:r>
              <a:rPr lang="en-US" b="1" dirty="0">
                <a:solidFill>
                  <a:srgbClr val="FF0000"/>
                </a:solidFill>
              </a:rPr>
              <a:t>Note </a:t>
            </a:r>
            <a:r>
              <a:rPr lang="en-US" dirty="0"/>
              <a:t>The client is not paid when participating in WEX. In OJT the client is paid at the same rate as other employees performing the same or similar job.</a:t>
            </a:r>
          </a:p>
        </p:txBody>
      </p:sp>
    </p:spTree>
    <p:extLst>
      <p:ext uri="{BB962C8B-B14F-4D97-AF65-F5344CB8AC3E}">
        <p14:creationId xmlns:p14="http://schemas.microsoft.com/office/powerpoint/2010/main" val="1740028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3193"/>
            <a:ext cx="3849689" cy="1090332"/>
          </a:xfrm>
        </p:spPr>
        <p:txBody>
          <a:bodyPr/>
          <a:lstStyle/>
          <a:p>
            <a:r>
              <a:rPr lang="en-US" dirty="0"/>
              <a:t>Introduction </a:t>
            </a:r>
          </a:p>
        </p:txBody>
      </p:sp>
      <p:sp>
        <p:nvSpPr>
          <p:cNvPr id="3" name="Content Placeholder 2"/>
          <p:cNvSpPr>
            <a:spLocks noGrp="1"/>
          </p:cNvSpPr>
          <p:nvPr>
            <p:ph idx="1"/>
          </p:nvPr>
        </p:nvSpPr>
        <p:spPr>
          <a:xfrm>
            <a:off x="762000" y="1672273"/>
            <a:ext cx="9658350" cy="4757102"/>
          </a:xfrm>
        </p:spPr>
        <p:txBody>
          <a:bodyPr>
            <a:noAutofit/>
          </a:bodyPr>
          <a:lstStyle/>
          <a:p>
            <a:r>
              <a:rPr lang="en-US" dirty="0"/>
              <a:t>The State of Arkansas’ vision for improving the quality of life for our most vulnerable citizens includes assisting those in need of finding employment. The Division of County Operations (DCO) is in charge of operating the Employment and Training Program (E&amp;T Program) within Supplemental Nutrition Assistance Program (SNAP), SNAP recipients may volunteer to participate in becoming self-sufficient. </a:t>
            </a:r>
          </a:p>
          <a:p>
            <a:pPr marL="0" indent="0">
              <a:buNone/>
            </a:pPr>
            <a:endParaRPr lang="en-US" dirty="0"/>
          </a:p>
          <a:p>
            <a:r>
              <a:rPr lang="en-US" dirty="0"/>
              <a:t>Federal Regulations require some Able Bodied Adult without Dependents (ABA) SNAP recipients to register to work and participate in approved activities to maintain eligibility for food assistance. Able Bodied Adults without Dependents who do not meet an exemption can meet the Requirement to Work by volunteering to participate with the E&amp;T Program. Participation in the E&amp;T Program is voluntary, there are no mandatory requirements. </a:t>
            </a:r>
          </a:p>
          <a:p>
            <a:endParaRPr lang="en-US" dirty="0"/>
          </a:p>
        </p:txBody>
      </p:sp>
    </p:spTree>
    <p:extLst>
      <p:ext uri="{BB962C8B-B14F-4D97-AF65-F5344CB8AC3E}">
        <p14:creationId xmlns:p14="http://schemas.microsoft.com/office/powerpoint/2010/main" val="950288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Reimbursements</a:t>
            </a:r>
            <a:br>
              <a:rPr lang="en-US" dirty="0"/>
            </a:br>
            <a:endParaRPr lang="en-US" dirty="0"/>
          </a:p>
        </p:txBody>
      </p:sp>
      <p:sp>
        <p:nvSpPr>
          <p:cNvPr id="3" name="Content Placeholder 2"/>
          <p:cNvSpPr>
            <a:spLocks noGrp="1"/>
          </p:cNvSpPr>
          <p:nvPr>
            <p:ph idx="1"/>
          </p:nvPr>
        </p:nvSpPr>
        <p:spPr>
          <a:xfrm>
            <a:off x="646111" y="1286933"/>
            <a:ext cx="9990259" cy="5571067"/>
          </a:xfrm>
        </p:spPr>
        <p:txBody>
          <a:bodyPr>
            <a:normAutofit lnSpcReduction="10000"/>
          </a:bodyPr>
          <a:lstStyle/>
          <a:p>
            <a:r>
              <a:rPr lang="en-US" dirty="0"/>
              <a:t>Employment and Training participants are eligible for travel reimbursements when complying with program requirements. </a:t>
            </a:r>
          </a:p>
          <a:p>
            <a:r>
              <a:rPr lang="en-US" dirty="0"/>
              <a:t>Maximum amount per month is $50. </a:t>
            </a:r>
          </a:p>
          <a:p>
            <a:r>
              <a:rPr lang="en-US" dirty="0"/>
              <a:t>Reimbursements should be uploaded </a:t>
            </a:r>
            <a:r>
              <a:rPr lang="en-US" b="1" u="sng" dirty="0"/>
              <a:t>weekly</a:t>
            </a:r>
            <a:r>
              <a:rPr lang="en-US" dirty="0"/>
              <a:t> to SNAP Works for review/ approval by central office staff.</a:t>
            </a:r>
          </a:p>
          <a:p>
            <a:pPr lvl="1"/>
            <a:r>
              <a:rPr lang="en-US" dirty="0"/>
              <a:t>Completed documentation required for approval. DCO-243 form and page one of DHS-187 form. </a:t>
            </a:r>
            <a:endParaRPr lang="en-US" dirty="0" smtClean="0"/>
          </a:p>
          <a:p>
            <a:pPr lvl="1"/>
            <a:r>
              <a:rPr lang="en-US" dirty="0" smtClean="0"/>
              <a:t>A signed receipt/ statement is required if someone provided transportation for the E&amp;T client.</a:t>
            </a:r>
            <a:endParaRPr lang="en-US" dirty="0"/>
          </a:p>
          <a:p>
            <a:r>
              <a:rPr lang="en-US" dirty="0" smtClean="0"/>
              <a:t>Possible </a:t>
            </a:r>
            <a:r>
              <a:rPr lang="en-US" dirty="0"/>
              <a:t>reimbursements items: transportation, uniforms, boots, fees , tuition ( when requested by the provider),  GED test payments, personal safety items or necessary equipment, training manuals, suitable clothing for interviews, licensing and bonding, background check fees and vision </a:t>
            </a:r>
            <a:r>
              <a:rPr lang="en-US" dirty="0" smtClean="0"/>
              <a:t>needs.</a:t>
            </a:r>
            <a:endParaRPr lang="en-US" dirty="0"/>
          </a:p>
          <a:p>
            <a:endParaRPr lang="en-US" dirty="0"/>
          </a:p>
          <a:p>
            <a:r>
              <a:rPr lang="en-US" b="1" dirty="0">
                <a:solidFill>
                  <a:srgbClr val="FF0000"/>
                </a:solidFill>
              </a:rPr>
              <a:t>Note </a:t>
            </a:r>
            <a:r>
              <a:rPr lang="en-US" dirty="0"/>
              <a:t>Documentation will be required for all reimbursements. Some reimbursements ( i.e. vision needs) will be paid on a case by case basis. </a:t>
            </a:r>
            <a:endParaRPr lang="en-US" b="1" dirty="0">
              <a:solidFill>
                <a:srgbClr val="FF0000"/>
              </a:solidFill>
            </a:endParaRPr>
          </a:p>
        </p:txBody>
      </p:sp>
    </p:spTree>
    <p:extLst>
      <p:ext uri="{BB962C8B-B14F-4D97-AF65-F5344CB8AC3E}">
        <p14:creationId xmlns:p14="http://schemas.microsoft.com/office/powerpoint/2010/main" val="2292631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731" y="205068"/>
            <a:ext cx="9404723" cy="1400530"/>
          </a:xfrm>
        </p:spPr>
        <p:txBody>
          <a:bodyPr/>
          <a:lstStyle/>
          <a:p>
            <a:r>
              <a:rPr lang="en-US" dirty="0"/>
              <a:t>Travel Reimbursement Documents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30" y="1286333"/>
            <a:ext cx="5402443" cy="5314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362699" y="1286333"/>
            <a:ext cx="4500033" cy="5078313"/>
          </a:xfrm>
          <a:prstGeom prst="rect">
            <a:avLst/>
          </a:prstGeom>
          <a:noFill/>
        </p:spPr>
        <p:txBody>
          <a:bodyPr wrap="square" rtlCol="0">
            <a:spAutoFit/>
          </a:bodyPr>
          <a:lstStyle/>
          <a:p>
            <a:r>
              <a:rPr lang="en-US" dirty="0" smtClean="0"/>
              <a:t>Sections A</a:t>
            </a:r>
            <a:r>
              <a:rPr lang="en-US" dirty="0"/>
              <a:t>, B, and C of the DHS-187 must be </a:t>
            </a:r>
            <a:r>
              <a:rPr lang="en-US" dirty="0" smtClean="0"/>
              <a:t>completed. When </a:t>
            </a:r>
            <a:r>
              <a:rPr lang="en-US" dirty="0"/>
              <a:t>the transportation is provided by someone else, </a:t>
            </a:r>
            <a:r>
              <a:rPr lang="en-US" dirty="0" smtClean="0"/>
              <a:t>documentation </a:t>
            </a:r>
            <a:r>
              <a:rPr lang="en-US" dirty="0"/>
              <a:t>of the transportation costs must be attached</a:t>
            </a:r>
            <a:r>
              <a:rPr lang="en-US" dirty="0" smtClean="0"/>
              <a:t>.</a:t>
            </a:r>
          </a:p>
          <a:p>
            <a:endParaRPr lang="en-US" dirty="0" smtClean="0"/>
          </a:p>
          <a:p>
            <a:r>
              <a:rPr lang="en-US" dirty="0" smtClean="0"/>
              <a:t>Section A: Check Wise Reimbursement box. Clearly write the Client’s first/ last  name. Include the full SSN or full BUID. </a:t>
            </a:r>
          </a:p>
          <a:p>
            <a:endParaRPr lang="en-US" dirty="0"/>
          </a:p>
          <a:p>
            <a:r>
              <a:rPr lang="en-US" dirty="0" smtClean="0"/>
              <a:t>Section B: Full client </a:t>
            </a:r>
            <a:r>
              <a:rPr lang="en-US" dirty="0" err="1" smtClean="0"/>
              <a:t>address.Detailed</a:t>
            </a:r>
            <a:r>
              <a:rPr lang="en-US" dirty="0" smtClean="0"/>
              <a:t> reason for reimbursement including dates and a dollar amount. </a:t>
            </a:r>
          </a:p>
          <a:p>
            <a:endParaRPr lang="en-US" dirty="0"/>
          </a:p>
          <a:p>
            <a:r>
              <a:rPr lang="en-US" dirty="0" smtClean="0"/>
              <a:t>Section C: Client or provider signature and date. Official title is either client or E&amp;T provider. </a:t>
            </a:r>
          </a:p>
          <a:p>
            <a:endParaRPr lang="en-US" dirty="0"/>
          </a:p>
        </p:txBody>
      </p:sp>
    </p:spTree>
    <p:extLst>
      <p:ext uri="{BB962C8B-B14F-4D97-AF65-F5344CB8AC3E}">
        <p14:creationId xmlns:p14="http://schemas.microsoft.com/office/powerpoint/2010/main" val="3430586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Reimbursement Documents</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9117" y="1547812"/>
            <a:ext cx="6643233" cy="4977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455357" y="1547812"/>
            <a:ext cx="4012744" cy="4801314"/>
          </a:xfrm>
          <a:prstGeom prst="rect">
            <a:avLst/>
          </a:prstGeom>
          <a:noFill/>
        </p:spPr>
        <p:txBody>
          <a:bodyPr wrap="square" rtlCol="0">
            <a:spAutoFit/>
          </a:bodyPr>
          <a:lstStyle/>
          <a:p>
            <a:r>
              <a:rPr lang="en-US" dirty="0"/>
              <a:t>All sections of the DCO-243 must be completed and legible for timely processing</a:t>
            </a:r>
            <a:r>
              <a:rPr lang="en-US" dirty="0" smtClean="0"/>
              <a:t>.</a:t>
            </a:r>
          </a:p>
          <a:p>
            <a:endParaRPr lang="en-US" dirty="0"/>
          </a:p>
          <a:p>
            <a:endParaRPr lang="en-US" dirty="0" smtClean="0"/>
          </a:p>
          <a:p>
            <a:endParaRPr lang="en-US" dirty="0"/>
          </a:p>
          <a:p>
            <a:r>
              <a:rPr lang="en-US" b="1" dirty="0" smtClean="0">
                <a:solidFill>
                  <a:srgbClr val="FF0000"/>
                </a:solidFill>
              </a:rPr>
              <a:t>Note: </a:t>
            </a:r>
            <a:r>
              <a:rPr lang="en-US" dirty="0" smtClean="0"/>
              <a:t>After travel is approved and processed it can take up to 10 business days for the client to receive it.  A case note will always be keyed after travel has been approved or denied. </a:t>
            </a:r>
          </a:p>
          <a:p>
            <a:r>
              <a:rPr lang="en-US" dirty="0" smtClean="0"/>
              <a:t>Remember to make sure the following are completed prior to travel reimbursement requests: assessment, employment plan and component assignment. </a:t>
            </a:r>
            <a:endParaRPr lang="en-US" dirty="0"/>
          </a:p>
        </p:txBody>
      </p:sp>
    </p:spTree>
    <p:extLst>
      <p:ext uri="{BB962C8B-B14F-4D97-AF65-F5344CB8AC3E}">
        <p14:creationId xmlns:p14="http://schemas.microsoft.com/office/powerpoint/2010/main" val="116609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Toast Messages</a:t>
            </a:r>
            <a:endParaRPr lang="en-US" dirty="0"/>
          </a:p>
        </p:txBody>
      </p:sp>
      <p:pic>
        <p:nvPicPr>
          <p:cNvPr id="6" name="Content Placeholder 5"/>
          <p:cNvPicPr>
            <a:picLocks noGrp="1" noChangeAspect="1"/>
          </p:cNvPicPr>
          <p:nvPr>
            <p:ph idx="1"/>
          </p:nvPr>
        </p:nvPicPr>
        <p:blipFill rotWithShape="1">
          <a:blip r:embed="rId3"/>
          <a:srcRect l="2576" t="5340" r="17487" b="4788"/>
          <a:stretch/>
        </p:blipFill>
        <p:spPr>
          <a:xfrm>
            <a:off x="1770619" y="1320573"/>
            <a:ext cx="4052574" cy="3984216"/>
          </a:xfrm>
          <a:prstGeom prst="rect">
            <a:avLst/>
          </a:prstGeom>
        </p:spPr>
      </p:pic>
      <p:pic>
        <p:nvPicPr>
          <p:cNvPr id="11" name="Picture 10"/>
          <p:cNvPicPr>
            <a:picLocks noChangeAspect="1"/>
          </p:cNvPicPr>
          <p:nvPr/>
        </p:nvPicPr>
        <p:blipFill>
          <a:blip r:embed="rId4"/>
          <a:stretch>
            <a:fillRect/>
          </a:stretch>
        </p:blipFill>
        <p:spPr>
          <a:xfrm>
            <a:off x="6796007" y="1320573"/>
            <a:ext cx="3254827" cy="3984216"/>
          </a:xfrm>
          <a:prstGeom prst="rect">
            <a:avLst/>
          </a:prstGeom>
        </p:spPr>
      </p:pic>
      <p:pic>
        <p:nvPicPr>
          <p:cNvPr id="12" name="Picture 11"/>
          <p:cNvPicPr>
            <a:picLocks noChangeAspect="1"/>
          </p:cNvPicPr>
          <p:nvPr/>
        </p:nvPicPr>
        <p:blipFill rotWithShape="1">
          <a:blip r:embed="rId5"/>
          <a:srcRect l="5363" t="20357" r="9056" b="8443"/>
          <a:stretch/>
        </p:blipFill>
        <p:spPr>
          <a:xfrm>
            <a:off x="6796006" y="5739344"/>
            <a:ext cx="3254828" cy="866600"/>
          </a:xfrm>
          <a:prstGeom prst="rect">
            <a:avLst/>
          </a:prstGeom>
        </p:spPr>
      </p:pic>
      <p:sp>
        <p:nvSpPr>
          <p:cNvPr id="13" name="TextBox 12"/>
          <p:cNvSpPr txBox="1"/>
          <p:nvPr/>
        </p:nvSpPr>
        <p:spPr>
          <a:xfrm>
            <a:off x="1770619" y="5559879"/>
            <a:ext cx="3167743" cy="923330"/>
          </a:xfrm>
          <a:prstGeom prst="rect">
            <a:avLst/>
          </a:prstGeom>
          <a:noFill/>
        </p:spPr>
        <p:txBody>
          <a:bodyPr wrap="square" rtlCol="0">
            <a:spAutoFit/>
          </a:bodyPr>
          <a:lstStyle/>
          <a:p>
            <a:r>
              <a:rPr lang="en-US" dirty="0" smtClean="0"/>
              <a:t>Most common error message- most times the SNAP case is closed.</a:t>
            </a:r>
            <a:endParaRPr lang="en-US" dirty="0"/>
          </a:p>
        </p:txBody>
      </p:sp>
    </p:spTree>
    <p:extLst>
      <p:ext uri="{BB962C8B-B14F-4D97-AF65-F5344CB8AC3E}">
        <p14:creationId xmlns:p14="http://schemas.microsoft.com/office/powerpoint/2010/main" val="2883241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 Works Tasks</a:t>
            </a:r>
            <a:endParaRPr lang="en-US" dirty="0"/>
          </a:p>
        </p:txBody>
      </p:sp>
      <p:sp>
        <p:nvSpPr>
          <p:cNvPr id="3" name="Content Placeholder 2"/>
          <p:cNvSpPr>
            <a:spLocks noGrp="1"/>
          </p:cNvSpPr>
          <p:nvPr>
            <p:ph idx="1"/>
          </p:nvPr>
        </p:nvSpPr>
        <p:spPr>
          <a:xfrm>
            <a:off x="646111" y="1579389"/>
            <a:ext cx="9510260" cy="5025518"/>
          </a:xfrm>
        </p:spPr>
        <p:txBody>
          <a:bodyPr>
            <a:normAutofit fontScale="92500" lnSpcReduction="20000"/>
          </a:bodyPr>
          <a:lstStyle/>
          <a:p>
            <a:r>
              <a:rPr lang="en-US" dirty="0" smtClean="0"/>
              <a:t>Referral tasks come automatically from the DHS eligibility system based on work participation characteristics. Referral tasks will be closed automatically when an appointment is scheduled. </a:t>
            </a:r>
          </a:p>
          <a:p>
            <a:r>
              <a:rPr lang="en-US" dirty="0" smtClean="0"/>
              <a:t>Appointment tasks will be automatically created when a provider schedules an appointment and will close automatically when an appointment is marked as “ no show” , “ rescheduled”, or “ show”. </a:t>
            </a:r>
          </a:p>
          <a:p>
            <a:r>
              <a:rPr lang="en-US" dirty="0" smtClean="0"/>
              <a:t>Assessment tasks will be automatically created when an appointment is marked as “ show”. The task will close automatically when the assessment is finalized.  An assessment task can be closed manually if an assessment cannot be finalized due to non- compliance. </a:t>
            </a:r>
          </a:p>
          <a:p>
            <a:r>
              <a:rPr lang="en-US" dirty="0" smtClean="0"/>
              <a:t>Employment plan tasks will be automatically created when an assessment is finalized. </a:t>
            </a:r>
            <a:r>
              <a:rPr lang="en-US" dirty="0"/>
              <a:t>The </a:t>
            </a:r>
            <a:r>
              <a:rPr lang="en-US" dirty="0" smtClean="0"/>
              <a:t>employment plan </a:t>
            </a:r>
            <a:r>
              <a:rPr lang="en-US" dirty="0"/>
              <a:t>t</a:t>
            </a:r>
            <a:r>
              <a:rPr lang="en-US" dirty="0" smtClean="0"/>
              <a:t>ask </a:t>
            </a:r>
            <a:r>
              <a:rPr lang="en-US" dirty="0"/>
              <a:t>will be closed when an </a:t>
            </a:r>
            <a:r>
              <a:rPr lang="en-US" dirty="0" smtClean="0"/>
              <a:t>employment </a:t>
            </a:r>
            <a:r>
              <a:rPr lang="en-US" dirty="0"/>
              <a:t>p</a:t>
            </a:r>
            <a:r>
              <a:rPr lang="en-US" dirty="0" smtClean="0"/>
              <a:t>lan </a:t>
            </a:r>
            <a:r>
              <a:rPr lang="en-US" dirty="0"/>
              <a:t>is </a:t>
            </a:r>
            <a:r>
              <a:rPr lang="en-US" dirty="0" smtClean="0"/>
              <a:t>created. Employment </a:t>
            </a:r>
            <a:r>
              <a:rPr lang="en-US" dirty="0"/>
              <a:t>p</a:t>
            </a:r>
            <a:r>
              <a:rPr lang="en-US" dirty="0" smtClean="0"/>
              <a:t>lan </a:t>
            </a:r>
            <a:r>
              <a:rPr lang="en-US" dirty="0"/>
              <a:t>t</a:t>
            </a:r>
            <a:r>
              <a:rPr lang="en-US" dirty="0" smtClean="0"/>
              <a:t>asks </a:t>
            </a:r>
            <a:r>
              <a:rPr lang="en-US" dirty="0"/>
              <a:t>can be manually closed if an </a:t>
            </a:r>
            <a:r>
              <a:rPr lang="en-US" dirty="0" smtClean="0"/>
              <a:t>employment plan </a:t>
            </a:r>
            <a:r>
              <a:rPr lang="en-US" dirty="0"/>
              <a:t>cannot be created due to non-compliance</a:t>
            </a:r>
            <a:r>
              <a:rPr lang="en-US" dirty="0" smtClean="0"/>
              <a:t>.</a:t>
            </a:r>
          </a:p>
          <a:p>
            <a:r>
              <a:rPr lang="en-US" dirty="0" smtClean="0"/>
              <a:t>Employment plan annual review tasks are automatically created 10 days from the end of the year if there is an active employment plan. This task should be  manually closed after the provider reviews the employment plan.</a:t>
            </a:r>
          </a:p>
          <a:p>
            <a:endParaRPr lang="en-US" dirty="0"/>
          </a:p>
        </p:txBody>
      </p:sp>
    </p:spTree>
    <p:extLst>
      <p:ext uri="{BB962C8B-B14F-4D97-AF65-F5344CB8AC3E}">
        <p14:creationId xmlns:p14="http://schemas.microsoft.com/office/powerpoint/2010/main" val="3223586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 Works Tasks</a:t>
            </a:r>
          </a:p>
        </p:txBody>
      </p:sp>
      <p:sp>
        <p:nvSpPr>
          <p:cNvPr id="3" name="Content Placeholder 2"/>
          <p:cNvSpPr>
            <a:spLocks noGrp="1"/>
          </p:cNvSpPr>
          <p:nvPr>
            <p:ph idx="1"/>
          </p:nvPr>
        </p:nvSpPr>
        <p:spPr>
          <a:xfrm>
            <a:off x="646111" y="1591990"/>
            <a:ext cx="10269539" cy="5266009"/>
          </a:xfrm>
        </p:spPr>
        <p:txBody>
          <a:bodyPr>
            <a:normAutofit/>
          </a:bodyPr>
          <a:lstStyle/>
          <a:p>
            <a:r>
              <a:rPr lang="en-US" dirty="0" smtClean="0"/>
              <a:t>Component tasks </a:t>
            </a:r>
            <a:r>
              <a:rPr lang="en-US" dirty="0"/>
              <a:t>will be automatically created when an e</a:t>
            </a:r>
            <a:r>
              <a:rPr lang="en-US" dirty="0" smtClean="0"/>
              <a:t>mployment </a:t>
            </a:r>
            <a:r>
              <a:rPr lang="en-US" dirty="0"/>
              <a:t>p</a:t>
            </a:r>
            <a:r>
              <a:rPr lang="en-US" dirty="0" smtClean="0"/>
              <a:t>lan </a:t>
            </a:r>
            <a:r>
              <a:rPr lang="en-US" dirty="0"/>
              <a:t>is created</a:t>
            </a:r>
            <a:r>
              <a:rPr lang="en-US" dirty="0" smtClean="0"/>
              <a:t>. Component tasks will close when at least one component (linked to an active employment plan) is created. </a:t>
            </a:r>
          </a:p>
          <a:p>
            <a:r>
              <a:rPr lang="en-US" dirty="0" smtClean="0"/>
              <a:t>Monthly track component tasks will be automatically created on the 1</a:t>
            </a:r>
            <a:r>
              <a:rPr lang="en-US" baseline="30000" dirty="0" smtClean="0"/>
              <a:t>st</a:t>
            </a:r>
            <a:r>
              <a:rPr lang="en-US" dirty="0" smtClean="0"/>
              <a:t> of every month if there was an active component assigned in the previous month. The monthly  track component tasks will be closed when all hours and  “ met plan” are entered for all components assigned during the previous month. </a:t>
            </a:r>
          </a:p>
          <a:p>
            <a:r>
              <a:rPr lang="en-US" dirty="0" smtClean="0"/>
              <a:t>Reimbursement decision tasks are automatically created when a reimbursement decision has been completed. Because the reimbursement decision task is a notification this task will require a manual closure.</a:t>
            </a:r>
          </a:p>
          <a:p>
            <a:r>
              <a:rPr lang="en-US" dirty="0"/>
              <a:t>Client dropped from SNAP case tasks are manually created by a DHS county office staff when a client is dropped from a SNAP case in the eligibility system. The task will close automatically when the case is closed on the enrollment summary page with a reason of “ case closed”. </a:t>
            </a:r>
          </a:p>
          <a:p>
            <a:endParaRPr lang="en-US" dirty="0" smtClean="0"/>
          </a:p>
          <a:p>
            <a:endParaRPr lang="en-US" dirty="0" smtClean="0"/>
          </a:p>
          <a:p>
            <a:endParaRPr lang="en-US" dirty="0"/>
          </a:p>
        </p:txBody>
      </p:sp>
    </p:spTree>
    <p:extLst>
      <p:ext uri="{BB962C8B-B14F-4D97-AF65-F5344CB8AC3E}">
        <p14:creationId xmlns:p14="http://schemas.microsoft.com/office/powerpoint/2010/main" val="2490125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 Works Tasks</a:t>
            </a:r>
          </a:p>
        </p:txBody>
      </p:sp>
      <p:sp>
        <p:nvSpPr>
          <p:cNvPr id="3" name="Content Placeholder 2"/>
          <p:cNvSpPr>
            <a:spLocks noGrp="1"/>
          </p:cNvSpPr>
          <p:nvPr>
            <p:ph idx="1"/>
          </p:nvPr>
        </p:nvSpPr>
        <p:spPr>
          <a:xfrm>
            <a:off x="646111" y="1620211"/>
            <a:ext cx="8946541" cy="4756096"/>
          </a:xfrm>
        </p:spPr>
        <p:txBody>
          <a:bodyPr>
            <a:normAutofit fontScale="92500" lnSpcReduction="10000"/>
          </a:bodyPr>
          <a:lstStyle/>
          <a:p>
            <a:r>
              <a:rPr lang="en-US" dirty="0" smtClean="0"/>
              <a:t>Non-compliance decision tasks are automatically created notifications that a decision has been completed.  This task can be closed manually.</a:t>
            </a:r>
          </a:p>
          <a:p>
            <a:r>
              <a:rPr lang="en-US" dirty="0" smtClean="0"/>
              <a:t>Client no longer RTW tasks are manually created by DHS county office staff if the client is determined to be exempt from participating in E&amp;T. This task will close automatically when the case is closed on the enrollment page with a closure reason of “ client no longer eligible”. </a:t>
            </a:r>
          </a:p>
          <a:p>
            <a:r>
              <a:rPr lang="en-US" dirty="0" smtClean="0"/>
              <a:t>Case closure tasks are automatically created when the SNAP cases closes in the eligibility system. This task will automatically close when the case is closed on the enrollment summary page with a closure reason of “ SNAP case closed”. </a:t>
            </a:r>
          </a:p>
          <a:p>
            <a:r>
              <a:rPr lang="en-US" dirty="0" smtClean="0"/>
              <a:t>Good cause decision tasks are automatically created notification tasks that a decision has been completed. Because the task </a:t>
            </a:r>
            <a:r>
              <a:rPr lang="en-US" dirty="0"/>
              <a:t>is a notification </a:t>
            </a:r>
            <a:r>
              <a:rPr lang="en-US" dirty="0" smtClean="0"/>
              <a:t>it </a:t>
            </a:r>
            <a:r>
              <a:rPr lang="en-US" dirty="0"/>
              <a:t>will require a manual closure</a:t>
            </a:r>
            <a:r>
              <a:rPr lang="en-US" dirty="0" smtClean="0"/>
              <a:t>. The good cause decision will update the non-compliance page and the components overall progress for the non-compliance month.</a:t>
            </a:r>
            <a:endParaRPr lang="en-US" dirty="0"/>
          </a:p>
          <a:p>
            <a:endParaRPr lang="en-US" dirty="0" smtClean="0"/>
          </a:p>
          <a:p>
            <a:endParaRPr lang="en-US" dirty="0"/>
          </a:p>
        </p:txBody>
      </p:sp>
    </p:spTree>
    <p:extLst>
      <p:ext uri="{BB962C8B-B14F-4D97-AF65-F5344CB8AC3E}">
        <p14:creationId xmlns:p14="http://schemas.microsoft.com/office/powerpoint/2010/main" val="4010738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reminders		</a:t>
            </a:r>
          </a:p>
        </p:txBody>
      </p:sp>
      <p:sp>
        <p:nvSpPr>
          <p:cNvPr id="3" name="Content Placeholder 2"/>
          <p:cNvSpPr>
            <a:spLocks noGrp="1"/>
          </p:cNvSpPr>
          <p:nvPr>
            <p:ph idx="1"/>
          </p:nvPr>
        </p:nvSpPr>
        <p:spPr>
          <a:xfrm>
            <a:off x="396815" y="1757643"/>
            <a:ext cx="10042585" cy="4953708"/>
          </a:xfrm>
        </p:spPr>
        <p:txBody>
          <a:bodyPr>
            <a:noAutofit/>
          </a:bodyPr>
          <a:lstStyle/>
          <a:p>
            <a:r>
              <a:rPr lang="en-US" dirty="0"/>
              <a:t>From the date the referral is received, the Provider should schedule the individual’s first appointment within 5 days of the initial contact.</a:t>
            </a:r>
          </a:p>
          <a:p>
            <a:pPr lvl="1"/>
            <a:r>
              <a:rPr lang="en-US" sz="2000" dirty="0"/>
              <a:t>If the participant misses the first appointment, a second appointment should be scheduled within the next 10 days.  The second appointment should be put in the mail no later than the next business day following the missed appointment.</a:t>
            </a:r>
          </a:p>
          <a:p>
            <a:pPr lvl="1"/>
            <a:r>
              <a:rPr lang="en-US" sz="2000" dirty="0"/>
              <a:t>Non- compliance should be reported to the county office within 10 days. </a:t>
            </a:r>
          </a:p>
          <a:p>
            <a:r>
              <a:rPr lang="en-US" dirty="0"/>
              <a:t>To be in compliance with DHS, an assessment must be completed within 30 days of the referral receipt. Once an assessment is finalized, changes cannot be made. </a:t>
            </a:r>
          </a:p>
          <a:p>
            <a:r>
              <a:rPr lang="en-US" dirty="0"/>
              <a:t> The employment plan cannot be created prior to the completion of the assessment. Keep a signed record of the employment plan. ( In the future it will be uploaded in to SNAP Works</a:t>
            </a:r>
            <a:r>
              <a:rPr lang="en-US" dirty="0" smtClean="0"/>
              <a:t>).  </a:t>
            </a:r>
            <a:r>
              <a:rPr lang="en-US" dirty="0"/>
              <a:t>Each time a client has a new test score a new assessment must be created.</a:t>
            </a:r>
          </a:p>
          <a:p>
            <a:endParaRPr lang="en-US" dirty="0"/>
          </a:p>
          <a:p>
            <a:pPr lvl="1"/>
            <a:endParaRPr lang="en-US" sz="2000" dirty="0"/>
          </a:p>
          <a:p>
            <a:endParaRPr lang="en-US" dirty="0"/>
          </a:p>
        </p:txBody>
      </p:sp>
    </p:spTree>
    <p:extLst>
      <p:ext uri="{BB962C8B-B14F-4D97-AF65-F5344CB8AC3E}">
        <p14:creationId xmlns:p14="http://schemas.microsoft.com/office/powerpoint/2010/main" val="3104432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a:t>
            </a:r>
          </a:p>
        </p:txBody>
      </p:sp>
      <p:sp>
        <p:nvSpPr>
          <p:cNvPr id="3" name="Content Placeholder 2"/>
          <p:cNvSpPr>
            <a:spLocks noGrp="1"/>
          </p:cNvSpPr>
          <p:nvPr>
            <p:ph idx="1"/>
          </p:nvPr>
        </p:nvSpPr>
        <p:spPr>
          <a:xfrm>
            <a:off x="646111" y="1716488"/>
            <a:ext cx="9731466" cy="4195481"/>
          </a:xfrm>
        </p:spPr>
        <p:txBody>
          <a:bodyPr/>
          <a:lstStyle/>
          <a:p>
            <a:r>
              <a:rPr lang="en-US" dirty="0"/>
              <a:t>Monthly component tracking should be updated in SNAP Works by the 10</a:t>
            </a:r>
            <a:r>
              <a:rPr lang="en-US" baseline="30000" dirty="0"/>
              <a:t>th</a:t>
            </a:r>
            <a:r>
              <a:rPr lang="en-US" dirty="0"/>
              <a:t> of each month for the previous month. </a:t>
            </a:r>
            <a:endParaRPr lang="en-US" dirty="0" smtClean="0"/>
          </a:p>
          <a:p>
            <a:r>
              <a:rPr lang="en-US" dirty="0" smtClean="0"/>
              <a:t>SNAP Works will generate a task for the provider if the client has open components to remind them that they are due.</a:t>
            </a:r>
            <a:endParaRPr lang="en-US" dirty="0"/>
          </a:p>
          <a:p>
            <a:pPr lvl="1"/>
            <a:r>
              <a:rPr lang="en-US" dirty="0"/>
              <a:t>Monthly reports are no longer due on the 10</a:t>
            </a:r>
            <a:r>
              <a:rPr lang="en-US" baseline="30000" dirty="0"/>
              <a:t>th</a:t>
            </a:r>
            <a:r>
              <a:rPr lang="en-US" dirty="0"/>
              <a:t> of each month, SNAP Works does all of this for you. </a:t>
            </a:r>
          </a:p>
          <a:p>
            <a:r>
              <a:rPr lang="en-US" dirty="0"/>
              <a:t>It is important to build a positive working relationship with your local county office. Please keep the county office staff up to date of any changes with a client by creating a task with detailed narratives. A case note should also be created for documentation purposes. </a:t>
            </a:r>
          </a:p>
        </p:txBody>
      </p:sp>
    </p:spTree>
    <p:extLst>
      <p:ext uri="{BB962C8B-B14F-4D97-AF65-F5344CB8AC3E}">
        <p14:creationId xmlns:p14="http://schemas.microsoft.com/office/powerpoint/2010/main" val="701802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6" y="0"/>
            <a:ext cx="10249590" cy="1400530"/>
          </a:xfrm>
        </p:spPr>
        <p:txBody>
          <a:bodyPr/>
          <a:lstStyle/>
          <a:p>
            <a:r>
              <a:rPr lang="en-US" dirty="0"/>
              <a:t>Scenario	1 ( Component calculations) </a:t>
            </a:r>
          </a:p>
        </p:txBody>
      </p:sp>
      <p:sp>
        <p:nvSpPr>
          <p:cNvPr id="3" name="Content Placeholder 2"/>
          <p:cNvSpPr>
            <a:spLocks noGrp="1"/>
          </p:cNvSpPr>
          <p:nvPr>
            <p:ph idx="1"/>
          </p:nvPr>
        </p:nvSpPr>
        <p:spPr>
          <a:xfrm>
            <a:off x="161925" y="904875"/>
            <a:ext cx="10448925" cy="5819775"/>
          </a:xfrm>
        </p:spPr>
        <p:txBody>
          <a:bodyPr>
            <a:normAutofit fontScale="62500" lnSpcReduction="20000"/>
          </a:bodyPr>
          <a:lstStyle/>
          <a:p>
            <a:pPr marL="0" indent="0">
              <a:buNone/>
            </a:pPr>
            <a:r>
              <a:rPr lang="en-US" dirty="0"/>
              <a:t>Jack has chosen to participate in Independent Job Search for 2  hours per week. 3 hours of Job Search equals 6 hours of RTW time. That gives him a total of 24 non-qualifying component hours per month. </a:t>
            </a:r>
          </a:p>
          <a:p>
            <a:pPr marL="0" indent="0">
              <a:buNone/>
            </a:pPr>
            <a:endParaRPr lang="en-US" dirty="0"/>
          </a:p>
          <a:p>
            <a:pPr marL="0" indent="0">
              <a:buNone/>
            </a:pPr>
            <a:r>
              <a:rPr lang="en-US" dirty="0"/>
              <a:t>	*Remember this can only account for less than 50% </a:t>
            </a:r>
          </a:p>
          <a:p>
            <a:pPr marL="0" indent="0">
              <a:buNone/>
            </a:pPr>
            <a:r>
              <a:rPr lang="en-US" dirty="0"/>
              <a:t>	  of his hours since this is a non-qualifying component. </a:t>
            </a:r>
          </a:p>
          <a:p>
            <a:pPr marL="0" indent="0">
              <a:buNone/>
            </a:pPr>
            <a:endParaRPr lang="en-US" dirty="0"/>
          </a:p>
          <a:p>
            <a:pPr marL="0" indent="0">
              <a:buNone/>
            </a:pPr>
            <a:r>
              <a:rPr lang="en-US" dirty="0"/>
              <a:t>Jack has decided that he wants to get his GED and will be attending  2 hours weekly. According to the formula each hour of instruction counts as 3 weekly clock hours. Jack will receive a total of 24 qualifying hours for working towards his GED. </a:t>
            </a:r>
          </a:p>
          <a:p>
            <a:pPr marL="0" indent="0">
              <a:buNone/>
            </a:pPr>
            <a:r>
              <a:rPr lang="en-US" dirty="0"/>
              <a:t>So far Jack has a total of 48 hours. He needs a total of 80 component hours to meet the requirements. So how many more component hours does Jack </a:t>
            </a:r>
            <a:r>
              <a:rPr lang="en-US" dirty="0" smtClean="0"/>
              <a:t>need?                                                                                              </a:t>
            </a:r>
          </a:p>
          <a:p>
            <a:pPr marL="0" indent="0">
              <a:buNone/>
            </a:pPr>
            <a:r>
              <a:rPr lang="en-US" dirty="0"/>
              <a:t> </a:t>
            </a:r>
            <a:r>
              <a:rPr lang="en-US" dirty="0" smtClean="0"/>
              <a:t>                                                                           </a:t>
            </a:r>
            <a:r>
              <a:rPr lang="en-US" sz="2300" b="1" dirty="0" smtClean="0">
                <a:solidFill>
                  <a:srgbClr val="FF0000"/>
                </a:solidFill>
              </a:rPr>
              <a:t>( 80-48= 32)    </a:t>
            </a:r>
            <a:endParaRPr lang="en-US" dirty="0"/>
          </a:p>
          <a:p>
            <a:pPr marL="0" indent="0">
              <a:buNone/>
            </a:pPr>
            <a:r>
              <a:rPr lang="en-US" dirty="0"/>
              <a:t>Jack has decided to participate in OJT. According to your training material is OJT a qualifying component</a:t>
            </a:r>
            <a:r>
              <a:rPr lang="en-US" dirty="0" smtClean="0"/>
              <a:t>?</a:t>
            </a:r>
          </a:p>
          <a:p>
            <a:pPr marL="0" indent="0">
              <a:buNone/>
            </a:pPr>
            <a:r>
              <a:rPr lang="en-US" dirty="0"/>
              <a:t> </a:t>
            </a:r>
            <a:r>
              <a:rPr lang="en-US" dirty="0" smtClean="0"/>
              <a:t>                                                                              </a:t>
            </a:r>
            <a:r>
              <a:rPr lang="en-US" sz="2300" b="1" dirty="0">
                <a:solidFill>
                  <a:srgbClr val="FF0000"/>
                </a:solidFill>
              </a:rPr>
              <a:t>(Yes)</a:t>
            </a:r>
          </a:p>
          <a:p>
            <a:pPr marL="0" indent="0">
              <a:buNone/>
            </a:pPr>
            <a:r>
              <a:rPr lang="en-US" dirty="0"/>
              <a:t> One hour of OJT equals one qualifying component hour. So Jack will complete 8 hours per week of OJT to give him his 32 hours. </a:t>
            </a:r>
          </a:p>
          <a:p>
            <a:pPr marL="0" indent="0">
              <a:buNone/>
            </a:pPr>
            <a:endParaRPr lang="en-US" dirty="0"/>
          </a:p>
          <a:p>
            <a:pPr marL="0" indent="0">
              <a:buNone/>
            </a:pPr>
            <a:r>
              <a:rPr lang="en-US" dirty="0"/>
              <a:t>Independent Job Search (non-qualifying) component - 24 hours</a:t>
            </a:r>
          </a:p>
          <a:p>
            <a:pPr marL="0" indent="0">
              <a:buNone/>
            </a:pPr>
            <a:r>
              <a:rPr lang="en-US" dirty="0"/>
              <a:t>GED (qualifying) component -                                             24 hours</a:t>
            </a:r>
          </a:p>
          <a:p>
            <a:pPr marL="0" indent="0">
              <a:buNone/>
            </a:pPr>
            <a:r>
              <a:rPr lang="en-US" dirty="0"/>
              <a:t>On the Job Training (OJT) component -                             32 hours</a:t>
            </a:r>
          </a:p>
          <a:p>
            <a:pPr marL="0" indent="0">
              <a:buNone/>
            </a:pPr>
            <a:r>
              <a:rPr lang="en-US" dirty="0"/>
              <a:t>							                            </a:t>
            </a:r>
            <a:r>
              <a:rPr lang="en-US" sz="900" dirty="0"/>
              <a:t>****************************</a:t>
            </a:r>
          </a:p>
          <a:p>
            <a:pPr marL="0" indent="0">
              <a:buNone/>
            </a:pPr>
            <a:r>
              <a:rPr lang="en-US" sz="900" dirty="0"/>
              <a:t>			                        </a:t>
            </a:r>
            <a:r>
              <a:rPr lang="en-US" dirty="0"/>
              <a:t>Total component hours -                80 hours</a:t>
            </a:r>
          </a:p>
          <a:p>
            <a:pPr marL="0" indent="0">
              <a:buNone/>
            </a:pPr>
            <a:endParaRPr lang="en-US" dirty="0"/>
          </a:p>
          <a:p>
            <a:endParaRPr lang="en-US" dirty="0"/>
          </a:p>
        </p:txBody>
      </p:sp>
    </p:spTree>
    <p:extLst>
      <p:ext uri="{BB962C8B-B14F-4D97-AF65-F5344CB8AC3E}">
        <p14:creationId xmlns:p14="http://schemas.microsoft.com/office/powerpoint/2010/main" val="35289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557493"/>
            <a:ext cx="9404723" cy="1400530"/>
          </a:xfrm>
        </p:spPr>
        <p:txBody>
          <a:bodyPr/>
          <a:lstStyle/>
          <a:p>
            <a:r>
              <a:rPr lang="en-US" dirty="0" smtClean="0"/>
              <a:t>Training Goals</a:t>
            </a:r>
            <a:endParaRPr lang="en-US" dirty="0"/>
          </a:p>
        </p:txBody>
      </p:sp>
      <p:sp>
        <p:nvSpPr>
          <p:cNvPr id="3" name="Content Placeholder 2"/>
          <p:cNvSpPr>
            <a:spLocks noGrp="1"/>
          </p:cNvSpPr>
          <p:nvPr>
            <p:ph idx="1"/>
          </p:nvPr>
        </p:nvSpPr>
        <p:spPr>
          <a:xfrm>
            <a:off x="552449" y="1461363"/>
            <a:ext cx="9972675" cy="2081937"/>
          </a:xfrm>
        </p:spPr>
        <p:txBody>
          <a:bodyPr/>
          <a:lstStyle/>
          <a:p>
            <a:r>
              <a:rPr lang="en-US" dirty="0" smtClean="0"/>
              <a:t>To provide </a:t>
            </a:r>
            <a:r>
              <a:rPr lang="en-US" dirty="0"/>
              <a:t>guidance on how the SNAP E&amp;T Program operates to assist SNAP recipients with increasing their employability with the goal of becoming self sufficient.</a:t>
            </a:r>
          </a:p>
          <a:p>
            <a:r>
              <a:rPr lang="en-US" dirty="0"/>
              <a:t> </a:t>
            </a:r>
            <a:r>
              <a:rPr lang="en-US" dirty="0" smtClean="0"/>
              <a:t>To provide hands on training in the data </a:t>
            </a:r>
            <a:r>
              <a:rPr lang="en-US" dirty="0"/>
              <a:t>management system (SNAP Works</a:t>
            </a:r>
            <a:r>
              <a:rPr lang="en-US" dirty="0" smtClean="0"/>
              <a:t>).</a:t>
            </a:r>
            <a:endParaRPr lang="en-US" dirty="0"/>
          </a:p>
        </p:txBody>
      </p:sp>
      <p:sp>
        <p:nvSpPr>
          <p:cNvPr id="4" name="Title 1"/>
          <p:cNvSpPr txBox="1">
            <a:spLocks/>
          </p:cNvSpPr>
          <p:nvPr/>
        </p:nvSpPr>
        <p:spPr>
          <a:xfrm>
            <a:off x="552449" y="3288485"/>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Acronyms and Terminology</a:t>
            </a:r>
            <a:endParaRPr lang="en-US" sz="4000" dirty="0"/>
          </a:p>
        </p:txBody>
      </p:sp>
      <p:sp>
        <p:nvSpPr>
          <p:cNvPr id="5" name="Content Placeholder 2"/>
          <p:cNvSpPr txBox="1">
            <a:spLocks/>
          </p:cNvSpPr>
          <p:nvPr/>
        </p:nvSpPr>
        <p:spPr>
          <a:xfrm>
            <a:off x="552447" y="4264110"/>
            <a:ext cx="9972675" cy="248775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smtClean="0"/>
              <a:t>DHS – Department of Human Services</a:t>
            </a:r>
          </a:p>
          <a:p>
            <a:r>
              <a:rPr lang="en-US" dirty="0" smtClean="0"/>
              <a:t>ABA- Able Bodied Adults</a:t>
            </a:r>
          </a:p>
          <a:p>
            <a:r>
              <a:rPr lang="en-US" dirty="0" smtClean="0"/>
              <a:t>DCO- Division of County Operations ( a division within DHS)</a:t>
            </a:r>
          </a:p>
          <a:p>
            <a:r>
              <a:rPr lang="en-US" dirty="0" smtClean="0"/>
              <a:t>E&amp;T- Employment and Training</a:t>
            </a:r>
          </a:p>
          <a:p>
            <a:r>
              <a:rPr lang="en-US" dirty="0" smtClean="0"/>
              <a:t>SNAP- Supplemental Nutrition Assistance Program</a:t>
            </a:r>
          </a:p>
          <a:p>
            <a:r>
              <a:rPr lang="en-US" dirty="0" smtClean="0"/>
              <a:t>SSN- Social Security Number</a:t>
            </a:r>
          </a:p>
          <a:p>
            <a:r>
              <a:rPr lang="en-US" dirty="0" smtClean="0"/>
              <a:t>BUID- Budget Unit ID</a:t>
            </a:r>
          </a:p>
          <a:p>
            <a:endParaRPr lang="en-US" dirty="0" smtClean="0"/>
          </a:p>
        </p:txBody>
      </p:sp>
    </p:spTree>
    <p:extLst>
      <p:ext uri="{BB962C8B-B14F-4D97-AF65-F5344CB8AC3E}">
        <p14:creationId xmlns:p14="http://schemas.microsoft.com/office/powerpoint/2010/main" val="3253109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 continued </a:t>
            </a:r>
          </a:p>
        </p:txBody>
      </p:sp>
      <p:sp>
        <p:nvSpPr>
          <p:cNvPr id="3" name="Content Placeholder 2"/>
          <p:cNvSpPr>
            <a:spLocks noGrp="1"/>
          </p:cNvSpPr>
          <p:nvPr>
            <p:ph idx="1"/>
          </p:nvPr>
        </p:nvSpPr>
        <p:spPr>
          <a:xfrm>
            <a:off x="722312" y="1386168"/>
            <a:ext cx="9612313" cy="5024157"/>
          </a:xfrm>
        </p:spPr>
        <p:txBody>
          <a:bodyPr>
            <a:normAutofit/>
          </a:bodyPr>
          <a:lstStyle/>
          <a:p>
            <a:pPr marL="0" indent="0">
              <a:buNone/>
            </a:pPr>
            <a:r>
              <a:rPr lang="en-US" dirty="0"/>
              <a:t>Looking at Jack’s scenario a little different.  What if he was receiving benefit amount of $194 how would we calculate the hours need to complete his Work Experience obligation?</a:t>
            </a:r>
          </a:p>
          <a:p>
            <a:pPr marL="0" indent="0">
              <a:buNone/>
            </a:pPr>
            <a:r>
              <a:rPr lang="en-US" dirty="0"/>
              <a:t> </a:t>
            </a:r>
          </a:p>
          <a:p>
            <a:r>
              <a:rPr lang="en-US" dirty="0"/>
              <a:t>Benefit amount of </a:t>
            </a:r>
            <a:r>
              <a:rPr lang="en-US" b="1" u="sng" dirty="0"/>
              <a:t>$194 </a:t>
            </a:r>
            <a:r>
              <a:rPr lang="en-US" dirty="0"/>
              <a:t>divide by </a:t>
            </a:r>
            <a:r>
              <a:rPr lang="en-US" b="1" u="sng" dirty="0"/>
              <a:t>$9 </a:t>
            </a:r>
            <a:r>
              <a:rPr lang="en-US" dirty="0"/>
              <a:t>per hour state minimum wage which equals </a:t>
            </a:r>
            <a:r>
              <a:rPr lang="en-US" b="1" u="sng" dirty="0"/>
              <a:t>21.55</a:t>
            </a:r>
            <a:r>
              <a:rPr lang="en-US" b="1" dirty="0"/>
              <a:t>.</a:t>
            </a:r>
            <a:r>
              <a:rPr lang="en-US" dirty="0"/>
              <a:t> </a:t>
            </a:r>
          </a:p>
          <a:p>
            <a:endParaRPr lang="en-US" dirty="0"/>
          </a:p>
          <a:p>
            <a:r>
              <a:rPr lang="en-US" dirty="0"/>
              <a:t>Remember fractions are rounded down so the  participant only needs </a:t>
            </a:r>
            <a:r>
              <a:rPr lang="en-US" b="1" u="sng" dirty="0"/>
              <a:t>21 hours</a:t>
            </a:r>
          </a:p>
          <a:p>
            <a:endParaRPr lang="en-US" b="1" dirty="0"/>
          </a:p>
          <a:p>
            <a:r>
              <a:rPr lang="en-US" dirty="0"/>
              <a:t>Jack chooses to complete </a:t>
            </a:r>
            <a:r>
              <a:rPr lang="en-US" b="1" dirty="0"/>
              <a:t>12 hours of Work Experience </a:t>
            </a:r>
            <a:r>
              <a:rPr lang="en-US" dirty="0"/>
              <a:t>then he would only need complete </a:t>
            </a:r>
            <a:r>
              <a:rPr lang="en-US" b="1" dirty="0" smtClean="0"/>
              <a:t>9 </a:t>
            </a:r>
            <a:r>
              <a:rPr lang="en-US" b="1" dirty="0"/>
              <a:t>additional component hours </a:t>
            </a:r>
            <a:r>
              <a:rPr lang="en-US" dirty="0"/>
              <a:t>if he received the benefit amount of </a:t>
            </a:r>
            <a:r>
              <a:rPr lang="en-US" b="1" dirty="0"/>
              <a:t>$194</a:t>
            </a:r>
            <a:r>
              <a:rPr lang="en-US" dirty="0"/>
              <a:t>.</a:t>
            </a:r>
          </a:p>
          <a:p>
            <a:endParaRPr lang="en-US" dirty="0"/>
          </a:p>
          <a:p>
            <a:endParaRPr lang="en-US" dirty="0"/>
          </a:p>
        </p:txBody>
      </p:sp>
    </p:spTree>
    <p:extLst>
      <p:ext uri="{BB962C8B-B14F-4D97-AF65-F5344CB8AC3E}">
        <p14:creationId xmlns:p14="http://schemas.microsoft.com/office/powerpoint/2010/main" val="20660497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 : household with more than one member</a:t>
            </a:r>
          </a:p>
        </p:txBody>
      </p:sp>
      <p:sp>
        <p:nvSpPr>
          <p:cNvPr id="3" name="Content Placeholder 2"/>
          <p:cNvSpPr>
            <a:spLocks noGrp="1"/>
          </p:cNvSpPr>
          <p:nvPr>
            <p:ph idx="1"/>
          </p:nvPr>
        </p:nvSpPr>
        <p:spPr>
          <a:xfrm>
            <a:off x="646112" y="2052918"/>
            <a:ext cx="9403742" cy="4195481"/>
          </a:xfrm>
        </p:spPr>
        <p:txBody>
          <a:bodyPr>
            <a:normAutofit/>
          </a:bodyPr>
          <a:lstStyle/>
          <a:p>
            <a:pPr marL="0" indent="0">
              <a:buNone/>
            </a:pPr>
            <a:r>
              <a:rPr lang="en-US" dirty="0"/>
              <a:t>Rick and Michone live with their son Carl. Both Rick and Michone are 60 years old so they are exempt from work registration. However, their son Carl is 26 years old and does not meet an exemption according to the exemption tool. The 3 members are included in the same SNAP case. Their monthly benefit amount is </a:t>
            </a:r>
            <a:r>
              <a:rPr lang="en-US" b="1" u="sng" dirty="0"/>
              <a:t>$362</a:t>
            </a:r>
            <a:r>
              <a:rPr lang="en-US" dirty="0"/>
              <a:t>. If Carl wishes to participate in </a:t>
            </a:r>
            <a:r>
              <a:rPr lang="en-US" b="1" u="sng" dirty="0"/>
              <a:t>Work Experience</a:t>
            </a:r>
            <a:r>
              <a:rPr lang="en-US" b="1" dirty="0">
                <a:solidFill>
                  <a:srgbClr val="FF0000"/>
                </a:solidFill>
              </a:rPr>
              <a:t> </a:t>
            </a:r>
            <a:r>
              <a:rPr lang="en-US" dirty="0"/>
              <a:t>how many hours will he need? </a:t>
            </a:r>
          </a:p>
          <a:p>
            <a:pPr marL="0" indent="0">
              <a:buNone/>
            </a:pPr>
            <a:endParaRPr lang="en-US" dirty="0"/>
          </a:p>
          <a:p>
            <a:pPr marL="0" indent="0">
              <a:buNone/>
            </a:pPr>
            <a:r>
              <a:rPr lang="en-US" b="1" dirty="0"/>
              <a:t>362</a:t>
            </a:r>
            <a:r>
              <a:rPr lang="en-US" dirty="0"/>
              <a:t> divided by </a:t>
            </a:r>
            <a:r>
              <a:rPr lang="en-US" b="1" dirty="0"/>
              <a:t>9</a:t>
            </a:r>
            <a:r>
              <a:rPr lang="en-US" dirty="0"/>
              <a:t> = </a:t>
            </a:r>
            <a:r>
              <a:rPr lang="en-US" b="1" dirty="0"/>
              <a:t>40.22</a:t>
            </a:r>
            <a:r>
              <a:rPr lang="en-US" dirty="0"/>
              <a:t> (so Carl needs </a:t>
            </a:r>
            <a:r>
              <a:rPr lang="en-US" b="1" u="sng" dirty="0"/>
              <a:t>40 component hours</a:t>
            </a:r>
            <a:r>
              <a:rPr lang="en-US" dirty="0"/>
              <a:t>)</a:t>
            </a:r>
          </a:p>
          <a:p>
            <a:pPr marL="0" indent="0">
              <a:buNone/>
            </a:pPr>
            <a:endParaRPr lang="en-US" dirty="0"/>
          </a:p>
          <a:p>
            <a:pPr marL="0" indent="0">
              <a:buNone/>
            </a:pPr>
            <a:r>
              <a:rPr lang="en-US" dirty="0"/>
              <a:t>If Carl wants to complete 10 hours of work experience each week then he meet the requirements. </a:t>
            </a:r>
          </a:p>
          <a:p>
            <a:endParaRPr lang="en-US" dirty="0"/>
          </a:p>
        </p:txBody>
      </p:sp>
    </p:spTree>
    <p:extLst>
      <p:ext uri="{BB962C8B-B14F-4D97-AF65-F5344CB8AC3E}">
        <p14:creationId xmlns:p14="http://schemas.microsoft.com/office/powerpoint/2010/main" val="296638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Experience note </a:t>
            </a:r>
          </a:p>
        </p:txBody>
      </p:sp>
      <p:sp>
        <p:nvSpPr>
          <p:cNvPr id="3" name="Content Placeholder 2"/>
          <p:cNvSpPr>
            <a:spLocks noGrp="1"/>
          </p:cNvSpPr>
          <p:nvPr>
            <p:ph idx="1"/>
          </p:nvPr>
        </p:nvSpPr>
        <p:spPr>
          <a:xfrm>
            <a:off x="732377" y="1707862"/>
            <a:ext cx="8946541" cy="4195481"/>
          </a:xfrm>
        </p:spPr>
        <p:txBody>
          <a:bodyPr/>
          <a:lstStyle/>
          <a:p>
            <a:pPr marL="0" indent="0">
              <a:buNone/>
            </a:pPr>
            <a:r>
              <a:rPr lang="en-US" dirty="0"/>
              <a:t>If you currently don’t have Work Experience available in your county then nothing will change.</a:t>
            </a:r>
          </a:p>
          <a:p>
            <a:pPr marL="0" indent="0">
              <a:buNone/>
            </a:pPr>
            <a:endParaRPr lang="en-US" dirty="0"/>
          </a:p>
          <a:p>
            <a:pPr marL="0" indent="0">
              <a:buNone/>
            </a:pPr>
            <a:r>
              <a:rPr lang="en-US" dirty="0"/>
              <a:t>However, as the program grows we foresee that the Work Experience component will play a bigger role for providers. </a:t>
            </a:r>
          </a:p>
          <a:p>
            <a:endParaRPr lang="en-US" dirty="0"/>
          </a:p>
        </p:txBody>
      </p:sp>
    </p:spTree>
    <p:extLst>
      <p:ext uri="{BB962C8B-B14F-4D97-AF65-F5344CB8AC3E}">
        <p14:creationId xmlns:p14="http://schemas.microsoft.com/office/powerpoint/2010/main" val="3541778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3 (Enrollment)</a:t>
            </a:r>
          </a:p>
        </p:txBody>
      </p:sp>
      <p:sp>
        <p:nvSpPr>
          <p:cNvPr id="3" name="Content Placeholder 2"/>
          <p:cNvSpPr>
            <a:spLocks noGrp="1"/>
          </p:cNvSpPr>
          <p:nvPr>
            <p:ph idx="1"/>
          </p:nvPr>
        </p:nvSpPr>
        <p:spPr/>
        <p:txBody>
          <a:bodyPr/>
          <a:lstStyle/>
          <a:p>
            <a:r>
              <a:rPr lang="en-US" spc="-4" dirty="0">
                <a:sym typeface="Gotham Book" charset="0"/>
              </a:rPr>
              <a:t>Daniel White is an Arkansas resident who is receiving SNAP benefits. He was referred to participate in the E&amp;T program. A Provider picked up Daniel’s referral to contact the client, scheduled an appointment, conducted assessment, </a:t>
            </a:r>
            <a:r>
              <a:rPr lang="en-US" spc="-4" dirty="0" smtClean="0">
                <a:sym typeface="Gotham Book" charset="0"/>
              </a:rPr>
              <a:t>and created an employment </a:t>
            </a:r>
            <a:r>
              <a:rPr lang="en-US" spc="-4" dirty="0">
                <a:sym typeface="Gotham Book" charset="0"/>
              </a:rPr>
              <a:t>plan to get the necessary training and skills to gain permanent employment.</a:t>
            </a:r>
            <a:endParaRPr lang="en-US" dirty="0"/>
          </a:p>
          <a:p>
            <a:endParaRPr lang="en-US" dirty="0"/>
          </a:p>
        </p:txBody>
      </p:sp>
      <p:grpSp>
        <p:nvGrpSpPr>
          <p:cNvPr id="4" name="Group 3">
            <a:extLst>
              <a:ext uri="{FF2B5EF4-FFF2-40B4-BE49-F238E27FC236}">
                <a16:creationId xmlns:a16="http://schemas.microsoft.com/office/drawing/2014/main" xmlns="" id="{FCEEF0AA-54AC-4F7C-BCE8-BEEA94BE5EA8}"/>
              </a:ext>
            </a:extLst>
          </p:cNvPr>
          <p:cNvGrpSpPr/>
          <p:nvPr/>
        </p:nvGrpSpPr>
        <p:grpSpPr>
          <a:xfrm>
            <a:off x="857017" y="4150658"/>
            <a:ext cx="10722343" cy="2446323"/>
            <a:chOff x="590809" y="3228995"/>
            <a:chExt cx="11192552" cy="2446323"/>
          </a:xfrm>
        </p:grpSpPr>
        <p:sp>
          <p:nvSpPr>
            <p:cNvPr id="5" name="TextBox 4"/>
            <p:cNvSpPr txBox="1"/>
            <p:nvPr/>
          </p:nvSpPr>
          <p:spPr>
            <a:xfrm>
              <a:off x="653351" y="4013327"/>
              <a:ext cx="2738358" cy="1323439"/>
            </a:xfrm>
            <a:prstGeom prst="rect">
              <a:avLst/>
            </a:prstGeom>
            <a:noFill/>
            <a:ln>
              <a:solidFill>
                <a:schemeClr val="bg1"/>
              </a:solidFill>
            </a:ln>
          </p:spPr>
          <p:txBody>
            <a:bodyPr wrap="square" lIns="0" tIns="0" rIns="0" bIns="0" rtlCol="0">
              <a:spAutoFit/>
            </a:bodyPr>
            <a:lstStyle/>
            <a:p>
              <a:pPr marL="342900" indent="-342900">
                <a:spcBef>
                  <a:spcPts val="1200"/>
                </a:spcBef>
                <a:buSzPct val="100000"/>
                <a:buFont typeface="Arial" panose="020B0604020202020204" pitchFamily="34" charset="0"/>
                <a:buChar char="•"/>
              </a:pPr>
              <a:r>
                <a:rPr lang="en-US" sz="1400" spc="-4" dirty="0">
                  <a:sym typeface="Gotham Book" charset="0"/>
                </a:rPr>
                <a:t>Log into portal</a:t>
              </a:r>
            </a:p>
            <a:p>
              <a:pPr marL="342900" indent="-342900">
                <a:spcBef>
                  <a:spcPts val="1200"/>
                </a:spcBef>
                <a:buSzPct val="100000"/>
                <a:buFont typeface="Arial" panose="020B0604020202020204" pitchFamily="34" charset="0"/>
                <a:buChar char="•"/>
              </a:pPr>
              <a:r>
                <a:rPr lang="en-US" sz="1400" spc="-4" dirty="0">
                  <a:sym typeface="Gotham Book" charset="0"/>
                </a:rPr>
                <a:t>View Dashboard</a:t>
              </a:r>
            </a:p>
            <a:p>
              <a:pPr marL="342900" indent="-342900">
                <a:spcBef>
                  <a:spcPts val="1200"/>
                </a:spcBef>
                <a:buSzPct val="100000"/>
                <a:buFont typeface="Arial" panose="020B0604020202020204" pitchFamily="34" charset="0"/>
                <a:buChar char="•"/>
              </a:pPr>
              <a:r>
                <a:rPr lang="en-US" sz="1400" spc="-4" dirty="0">
                  <a:sym typeface="Gotham Book" charset="0"/>
                </a:rPr>
                <a:t>Search Tasks</a:t>
              </a:r>
            </a:p>
            <a:p>
              <a:pPr lvl="1">
                <a:spcBef>
                  <a:spcPts val="1200"/>
                </a:spcBef>
                <a:buSzPct val="25000"/>
              </a:pPr>
              <a:endParaRPr lang="en-US" sz="1400" dirty="0"/>
            </a:p>
          </p:txBody>
        </p:sp>
        <p:sp>
          <p:nvSpPr>
            <p:cNvPr id="6" name="Pentagon 5"/>
            <p:cNvSpPr/>
            <p:nvPr/>
          </p:nvSpPr>
          <p:spPr>
            <a:xfrm>
              <a:off x="590809" y="3238661"/>
              <a:ext cx="2800901" cy="630606"/>
            </a:xfrm>
            <a:prstGeom prst="homePlate">
              <a:avLst/>
            </a:prstGeom>
            <a:solidFill>
              <a:srgbClr val="9DD4C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Log in </a:t>
              </a:r>
            </a:p>
          </p:txBody>
        </p:sp>
        <p:sp>
          <p:nvSpPr>
            <p:cNvPr id="7" name="Chevron 6"/>
            <p:cNvSpPr/>
            <p:nvPr/>
          </p:nvSpPr>
          <p:spPr>
            <a:xfrm>
              <a:off x="3169565" y="3238661"/>
              <a:ext cx="3017520" cy="630606"/>
            </a:xfrm>
            <a:prstGeom prst="chevron">
              <a:avLst/>
            </a:prstGeom>
            <a:solidFill>
              <a:srgbClr val="6FC2B4">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Assessment</a:t>
              </a:r>
            </a:p>
          </p:txBody>
        </p:sp>
        <p:sp>
          <p:nvSpPr>
            <p:cNvPr id="8" name="Chevron 7"/>
            <p:cNvSpPr/>
            <p:nvPr/>
          </p:nvSpPr>
          <p:spPr>
            <a:xfrm>
              <a:off x="5970466" y="3238661"/>
              <a:ext cx="3017520" cy="630606"/>
            </a:xfrm>
            <a:prstGeom prst="chevron">
              <a:avLst/>
            </a:prstGeom>
            <a:solidFill>
              <a:srgbClr val="00ABA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Employment Plan</a:t>
              </a:r>
            </a:p>
          </p:txBody>
        </p:sp>
        <p:sp>
          <p:nvSpPr>
            <p:cNvPr id="9" name="Chevron 8"/>
            <p:cNvSpPr/>
            <p:nvPr/>
          </p:nvSpPr>
          <p:spPr>
            <a:xfrm>
              <a:off x="8765841" y="3228995"/>
              <a:ext cx="3017520" cy="630606"/>
            </a:xfrm>
            <a:prstGeom prst="chevron">
              <a:avLst/>
            </a:prstGeom>
            <a:solidFill>
              <a:srgbClr val="00768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Track Component</a:t>
              </a:r>
            </a:p>
          </p:txBody>
        </p:sp>
        <p:sp>
          <p:nvSpPr>
            <p:cNvPr id="10" name="TextBox 9"/>
            <p:cNvSpPr txBox="1"/>
            <p:nvPr/>
          </p:nvSpPr>
          <p:spPr>
            <a:xfrm>
              <a:off x="3309146" y="4013325"/>
              <a:ext cx="2738358" cy="1661993"/>
            </a:xfrm>
            <a:prstGeom prst="rect">
              <a:avLst/>
            </a:prstGeom>
            <a:noFill/>
            <a:ln>
              <a:solidFill>
                <a:schemeClr val="bg1"/>
              </a:solidFill>
            </a:ln>
          </p:spPr>
          <p:txBody>
            <a:bodyPr wrap="square" lIns="0" tIns="0" rIns="0" bIns="0" rtlCol="0">
              <a:spAutoFit/>
            </a:bodyPr>
            <a:lstStyle/>
            <a:p>
              <a:pPr marL="742950" lvl="1" indent="-285750">
                <a:spcBef>
                  <a:spcPts val="1200"/>
                </a:spcBef>
                <a:buSzPct val="100000"/>
                <a:buFont typeface="Arial" panose="020B0604020202020204" pitchFamily="34" charset="0"/>
                <a:buChar char="•"/>
              </a:pPr>
              <a:r>
                <a:rPr lang="en-US" sz="1300" spc="-4" dirty="0"/>
                <a:t>Review Client Information</a:t>
              </a:r>
            </a:p>
            <a:p>
              <a:pPr marL="742950" lvl="1" indent="-285750">
                <a:spcBef>
                  <a:spcPts val="1200"/>
                </a:spcBef>
                <a:buSzPct val="100000"/>
                <a:buFont typeface="Arial" panose="020B0604020202020204" pitchFamily="34" charset="0"/>
                <a:buChar char="•"/>
              </a:pPr>
              <a:r>
                <a:rPr lang="en-US" sz="1300" spc="-4" dirty="0"/>
                <a:t>Contact Client</a:t>
              </a:r>
            </a:p>
            <a:p>
              <a:pPr marL="742950" lvl="1" indent="-285750">
                <a:spcBef>
                  <a:spcPts val="1200"/>
                </a:spcBef>
                <a:buSzPct val="100000"/>
                <a:buFont typeface="Arial" panose="020B0604020202020204" pitchFamily="34" charset="0"/>
                <a:buChar char="•"/>
              </a:pPr>
              <a:r>
                <a:rPr lang="en-US" sz="1300" spc="-4" dirty="0"/>
                <a:t>Schedule </a:t>
              </a:r>
              <a:r>
                <a:rPr lang="en-US" sz="1300" spc="-4" dirty="0" smtClean="0"/>
                <a:t>Appointment / Assessment </a:t>
              </a:r>
            </a:p>
            <a:p>
              <a:pPr marL="742950" lvl="1" indent="-285750">
                <a:spcBef>
                  <a:spcPts val="1200"/>
                </a:spcBef>
                <a:buSzPct val="100000"/>
                <a:buFont typeface="Arial" panose="020B0604020202020204" pitchFamily="34" charset="0"/>
                <a:buChar char="•"/>
              </a:pPr>
              <a:r>
                <a:rPr lang="en-US" sz="1300" spc="-4" dirty="0" smtClean="0"/>
                <a:t>Finalize </a:t>
              </a:r>
              <a:r>
                <a:rPr lang="en-US" sz="1300" spc="-4" dirty="0"/>
                <a:t>Assessment</a:t>
              </a:r>
            </a:p>
          </p:txBody>
        </p:sp>
        <p:sp>
          <p:nvSpPr>
            <p:cNvPr id="11" name="TextBox 10"/>
            <p:cNvSpPr txBox="1"/>
            <p:nvPr/>
          </p:nvSpPr>
          <p:spPr>
            <a:xfrm>
              <a:off x="6185213" y="4013325"/>
              <a:ext cx="2738358" cy="1323439"/>
            </a:xfrm>
            <a:prstGeom prst="rect">
              <a:avLst/>
            </a:prstGeom>
            <a:noFill/>
            <a:ln>
              <a:solidFill>
                <a:schemeClr val="bg1"/>
              </a:solidFill>
            </a:ln>
          </p:spPr>
          <p:txBody>
            <a:bodyPr wrap="square" lIns="0" tIns="0" rIns="0" bIns="0" rtlCol="0">
              <a:spAutoFit/>
            </a:bodyPr>
            <a:lstStyle/>
            <a:p>
              <a:pPr marL="342900" indent="-342900">
                <a:spcBef>
                  <a:spcPts val="1200"/>
                </a:spcBef>
                <a:buSzPct val="100000"/>
                <a:buFont typeface="Arial" panose="020B0604020202020204" pitchFamily="34" charset="0"/>
                <a:buChar char="•"/>
              </a:pPr>
              <a:r>
                <a:rPr lang="en-US" sz="1400" spc="-4" dirty="0">
                  <a:sym typeface="Gotham Book" charset="0"/>
                </a:rPr>
                <a:t>Review Assessment</a:t>
              </a:r>
            </a:p>
            <a:p>
              <a:pPr marL="342900" indent="-342900">
                <a:spcBef>
                  <a:spcPts val="1200"/>
                </a:spcBef>
                <a:buSzPct val="100000"/>
                <a:buFont typeface="Arial" panose="020B0604020202020204" pitchFamily="34" charset="0"/>
                <a:buChar char="•"/>
              </a:pPr>
              <a:r>
                <a:rPr lang="en-US" sz="1400" spc="-4" dirty="0">
                  <a:sym typeface="Gotham Book" charset="0"/>
                </a:rPr>
                <a:t>Create Employment Plan</a:t>
              </a:r>
            </a:p>
            <a:p>
              <a:pPr marL="342900" indent="-342900">
                <a:spcBef>
                  <a:spcPts val="1200"/>
                </a:spcBef>
                <a:buSzPct val="100000"/>
                <a:buFont typeface="Arial" panose="020B0604020202020204" pitchFamily="34" charset="0"/>
                <a:buChar char="•"/>
              </a:pPr>
              <a:r>
                <a:rPr lang="en-US" sz="1400" spc="-4" dirty="0">
                  <a:sym typeface="Gotham Book" charset="0"/>
                </a:rPr>
                <a:t>Assign Components</a:t>
              </a:r>
            </a:p>
            <a:p>
              <a:pPr lvl="1">
                <a:spcBef>
                  <a:spcPts val="1200"/>
                </a:spcBef>
                <a:buSzPct val="25000"/>
              </a:pPr>
              <a:endParaRPr lang="en-US" sz="1400" dirty="0"/>
            </a:p>
          </p:txBody>
        </p:sp>
        <p:sp>
          <p:nvSpPr>
            <p:cNvPr id="12" name="TextBox 11"/>
            <p:cNvSpPr txBox="1"/>
            <p:nvPr/>
          </p:nvSpPr>
          <p:spPr>
            <a:xfrm>
              <a:off x="8987986" y="4063513"/>
              <a:ext cx="2738358" cy="954107"/>
            </a:xfrm>
            <a:prstGeom prst="rect">
              <a:avLst/>
            </a:prstGeom>
            <a:noFill/>
            <a:ln>
              <a:solidFill>
                <a:schemeClr val="bg1"/>
              </a:solidFill>
            </a:ln>
          </p:spPr>
          <p:txBody>
            <a:bodyPr wrap="square" lIns="0" tIns="0" rIns="0" bIns="0" rtlCol="0">
              <a:spAutoFit/>
            </a:bodyPr>
            <a:lstStyle/>
            <a:p>
              <a:pPr marL="342900" indent="-342900">
                <a:spcBef>
                  <a:spcPts val="1200"/>
                </a:spcBef>
                <a:buSzPct val="100000"/>
                <a:buFont typeface="Arial" panose="020B0604020202020204" pitchFamily="34" charset="0"/>
                <a:buChar char="•"/>
              </a:pPr>
              <a:r>
                <a:rPr lang="en-US" sz="1400" spc="-4" dirty="0">
                  <a:sym typeface="Gotham Book" charset="0"/>
                </a:rPr>
                <a:t>Review Component</a:t>
              </a:r>
            </a:p>
            <a:p>
              <a:pPr marL="342900" indent="-342900">
                <a:spcBef>
                  <a:spcPts val="1200"/>
                </a:spcBef>
                <a:buSzPct val="100000"/>
                <a:buFont typeface="Arial" panose="020B0604020202020204" pitchFamily="34" charset="0"/>
                <a:buChar char="•"/>
              </a:pPr>
              <a:r>
                <a:rPr lang="en-US" sz="1400" spc="-4" dirty="0">
                  <a:sym typeface="Gotham Book" charset="0"/>
                </a:rPr>
                <a:t>Track Component</a:t>
              </a:r>
            </a:p>
            <a:p>
              <a:pPr marL="342900" indent="-342900">
                <a:spcBef>
                  <a:spcPts val="1200"/>
                </a:spcBef>
                <a:buSzPct val="100000"/>
                <a:buFont typeface="Arial" panose="020B0604020202020204" pitchFamily="34" charset="0"/>
                <a:buChar char="•"/>
              </a:pPr>
              <a:r>
                <a:rPr lang="en-US" sz="1400" spc="-4" dirty="0">
                  <a:sym typeface="Gotham Book" charset="0"/>
                </a:rPr>
                <a:t>Monthly Progress</a:t>
              </a:r>
              <a:endParaRPr lang="en-US" sz="1400" dirty="0"/>
            </a:p>
          </p:txBody>
        </p:sp>
      </p:grpSp>
    </p:spTree>
    <p:extLst>
      <p:ext uri="{BB962C8B-B14F-4D97-AF65-F5344CB8AC3E}">
        <p14:creationId xmlns:p14="http://schemas.microsoft.com/office/powerpoint/2010/main" val="908715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4 ( Good cause)</a:t>
            </a:r>
          </a:p>
        </p:txBody>
      </p:sp>
      <p:sp>
        <p:nvSpPr>
          <p:cNvPr id="3" name="Content Placeholder 2"/>
          <p:cNvSpPr>
            <a:spLocks noGrp="1"/>
          </p:cNvSpPr>
          <p:nvPr>
            <p:ph idx="1"/>
          </p:nvPr>
        </p:nvSpPr>
        <p:spPr>
          <a:xfrm>
            <a:off x="785004" y="1940943"/>
            <a:ext cx="9575321" cy="4307457"/>
          </a:xfrm>
        </p:spPr>
        <p:txBody>
          <a:bodyPr/>
          <a:lstStyle/>
          <a:p>
            <a:r>
              <a:rPr lang="en-US" spc="-4" dirty="0"/>
              <a:t>Brittany is an E&amp;T program participant, and is not participating in her components.  The Provider contacted the client multiple times and found out that Brittany was in a car accident in October. The Provider decides to request good cause for the month and enters the non-compliance information with detailed notes.</a:t>
            </a:r>
          </a:p>
          <a:p>
            <a:endParaRPr lang="en-US" dirty="0"/>
          </a:p>
        </p:txBody>
      </p:sp>
      <p:grpSp>
        <p:nvGrpSpPr>
          <p:cNvPr id="4" name="Group 3"/>
          <p:cNvGrpSpPr/>
          <p:nvPr/>
        </p:nvGrpSpPr>
        <p:grpSpPr>
          <a:xfrm>
            <a:off x="1706286" y="3868373"/>
            <a:ext cx="7284371" cy="2683166"/>
            <a:chOff x="900150" y="4069937"/>
            <a:chExt cx="7284371" cy="2683166"/>
          </a:xfrm>
        </p:grpSpPr>
        <p:sp>
          <p:nvSpPr>
            <p:cNvPr id="5" name="TextBox 4"/>
            <p:cNvSpPr txBox="1"/>
            <p:nvPr/>
          </p:nvSpPr>
          <p:spPr>
            <a:xfrm>
              <a:off x="960065" y="4844603"/>
              <a:ext cx="1771281" cy="954107"/>
            </a:xfrm>
            <a:prstGeom prst="rect">
              <a:avLst/>
            </a:prstGeom>
            <a:noFill/>
            <a:ln>
              <a:solidFill>
                <a:schemeClr val="bg1"/>
              </a:solidFill>
            </a:ln>
          </p:spPr>
          <p:txBody>
            <a:bodyPr wrap="square" lIns="0" tIns="0" rIns="0" bIns="0" rtlCol="0">
              <a:spAutoFit/>
            </a:bodyPr>
            <a:lstStyle/>
            <a:p>
              <a:pPr marL="342900" indent="-342900">
                <a:spcBef>
                  <a:spcPts val="1200"/>
                </a:spcBef>
                <a:buSzPct val="100000"/>
                <a:buFont typeface="Arial" panose="020B0604020202020204" pitchFamily="34" charset="0"/>
                <a:buChar char="•"/>
              </a:pPr>
              <a:r>
                <a:rPr lang="en-US" sz="1400" spc="-4" dirty="0">
                  <a:sym typeface="Gotham Book" charset="0"/>
                </a:rPr>
                <a:t>Log into portal</a:t>
              </a:r>
            </a:p>
            <a:p>
              <a:pPr marL="342900" indent="-342900">
                <a:spcBef>
                  <a:spcPts val="1200"/>
                </a:spcBef>
                <a:buSzPct val="100000"/>
                <a:buFont typeface="Arial" panose="020B0604020202020204" pitchFamily="34" charset="0"/>
                <a:buChar char="•"/>
              </a:pPr>
              <a:r>
                <a:rPr lang="en-US" sz="1400" spc="-4" dirty="0">
                  <a:sym typeface="Gotham Book" charset="0"/>
                </a:rPr>
                <a:t>Search Client</a:t>
              </a:r>
            </a:p>
            <a:p>
              <a:pPr lvl="1">
                <a:spcBef>
                  <a:spcPts val="1200"/>
                </a:spcBef>
                <a:buSzPct val="25000"/>
              </a:pPr>
              <a:endParaRPr lang="en-US" sz="1400" dirty="0"/>
            </a:p>
          </p:txBody>
        </p:sp>
        <p:sp>
          <p:nvSpPr>
            <p:cNvPr id="6" name="Pentagon 5"/>
            <p:cNvSpPr/>
            <p:nvPr/>
          </p:nvSpPr>
          <p:spPr>
            <a:xfrm>
              <a:off x="900150" y="4069937"/>
              <a:ext cx="2207952" cy="630606"/>
            </a:xfrm>
            <a:prstGeom prst="homePlate">
              <a:avLst/>
            </a:prstGeom>
            <a:solidFill>
              <a:srgbClr val="9DD4C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Log in </a:t>
              </a:r>
            </a:p>
          </p:txBody>
        </p:sp>
        <p:sp>
          <p:nvSpPr>
            <p:cNvPr id="7" name="Chevron 6"/>
            <p:cNvSpPr/>
            <p:nvPr/>
          </p:nvSpPr>
          <p:spPr>
            <a:xfrm>
              <a:off x="3156189" y="4069937"/>
              <a:ext cx="2632826" cy="630606"/>
            </a:xfrm>
            <a:prstGeom prst="chevron">
              <a:avLst/>
            </a:prstGeom>
            <a:solidFill>
              <a:srgbClr val="6FC2B4">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Good Cause</a:t>
              </a:r>
            </a:p>
          </p:txBody>
        </p:sp>
        <p:sp>
          <p:nvSpPr>
            <p:cNvPr id="10" name="TextBox 9"/>
            <p:cNvSpPr txBox="1"/>
            <p:nvPr/>
          </p:nvSpPr>
          <p:spPr>
            <a:xfrm>
              <a:off x="2860090" y="4875666"/>
              <a:ext cx="2928925" cy="1877437"/>
            </a:xfrm>
            <a:prstGeom prst="rect">
              <a:avLst/>
            </a:prstGeom>
            <a:noFill/>
            <a:ln>
              <a:solidFill>
                <a:schemeClr val="bg1"/>
              </a:solidFill>
            </a:ln>
          </p:spPr>
          <p:txBody>
            <a:bodyPr wrap="square" lIns="0" tIns="0" rIns="0" bIns="0" rtlCol="0">
              <a:spAutoFit/>
            </a:bodyPr>
            <a:lstStyle/>
            <a:p>
              <a:pPr marL="742950" lvl="1" indent="-285750">
                <a:spcBef>
                  <a:spcPts val="1200"/>
                </a:spcBef>
                <a:buSzPct val="100000"/>
                <a:buFont typeface="Arial" panose="020B0604020202020204" pitchFamily="34" charset="0"/>
                <a:buChar char="•"/>
              </a:pPr>
              <a:r>
                <a:rPr lang="en-US" sz="1400" spc="-4" dirty="0"/>
                <a:t>Navigate to Non-Compliance Tab</a:t>
              </a:r>
            </a:p>
            <a:p>
              <a:pPr marL="742950" lvl="1" indent="-285750">
                <a:spcBef>
                  <a:spcPts val="1200"/>
                </a:spcBef>
                <a:buSzPct val="100000"/>
                <a:buFont typeface="Arial" panose="020B0604020202020204" pitchFamily="34" charset="0"/>
                <a:buChar char="•"/>
              </a:pPr>
              <a:r>
                <a:rPr lang="en-US" sz="1400" spc="-4" dirty="0"/>
                <a:t>Complete non-compliance task and good cause request assigned to county office.  Fully document in the </a:t>
              </a:r>
              <a:r>
                <a:rPr lang="en-US" sz="1400" spc="-4" dirty="0" smtClean="0"/>
                <a:t>case note.</a:t>
              </a:r>
              <a:endParaRPr lang="en-US" sz="1400" spc="-4" dirty="0"/>
            </a:p>
          </p:txBody>
        </p:sp>
        <p:sp>
          <p:nvSpPr>
            <p:cNvPr id="13" name="Chevron 12"/>
            <p:cNvSpPr/>
            <p:nvPr/>
          </p:nvSpPr>
          <p:spPr>
            <a:xfrm>
              <a:off x="5789015" y="4069937"/>
              <a:ext cx="2216833" cy="630606"/>
            </a:xfrm>
            <a:prstGeom prst="chevron">
              <a:avLst/>
            </a:prstGeom>
            <a:solidFill>
              <a:srgbClr val="004F5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Review Approval</a:t>
              </a:r>
            </a:p>
          </p:txBody>
        </p:sp>
        <p:sp>
          <p:nvSpPr>
            <p:cNvPr id="14" name="TextBox 13"/>
            <p:cNvSpPr txBox="1"/>
            <p:nvPr/>
          </p:nvSpPr>
          <p:spPr>
            <a:xfrm>
              <a:off x="5973925" y="4875666"/>
              <a:ext cx="2210596" cy="1508105"/>
            </a:xfrm>
            <a:prstGeom prst="rect">
              <a:avLst/>
            </a:prstGeom>
            <a:noFill/>
            <a:ln>
              <a:solidFill>
                <a:schemeClr val="bg1"/>
              </a:solidFill>
            </a:ln>
          </p:spPr>
          <p:txBody>
            <a:bodyPr wrap="square" lIns="0" tIns="0" rIns="0" bIns="0" rtlCol="0">
              <a:spAutoFit/>
            </a:bodyPr>
            <a:lstStyle/>
            <a:p>
              <a:pPr marL="342900" indent="-342900">
                <a:spcBef>
                  <a:spcPts val="1200"/>
                </a:spcBef>
                <a:buSzPct val="100000"/>
                <a:buFont typeface="Arial" panose="020B0604020202020204" pitchFamily="34" charset="0"/>
                <a:buChar char="•"/>
              </a:pPr>
              <a:r>
                <a:rPr lang="en-US" sz="1400" spc="-4" dirty="0">
                  <a:sym typeface="Gotham Book" charset="0"/>
                </a:rPr>
                <a:t>Good Cause Decision comes into system for review by provider after a decision has been made by the county office. </a:t>
              </a:r>
            </a:p>
          </p:txBody>
        </p:sp>
      </p:grpSp>
    </p:spTree>
    <p:extLst>
      <p:ext uri="{BB962C8B-B14F-4D97-AF65-F5344CB8AC3E}">
        <p14:creationId xmlns:p14="http://schemas.microsoft.com/office/powerpoint/2010/main" val="10275023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Scenario 5 ( Reverse referral)</a:t>
            </a:r>
          </a:p>
        </p:txBody>
      </p:sp>
      <p:sp>
        <p:nvSpPr>
          <p:cNvPr id="4" name="Content Placeholder 3"/>
          <p:cNvSpPr>
            <a:spLocks noGrp="1"/>
          </p:cNvSpPr>
          <p:nvPr>
            <p:ph idx="1"/>
          </p:nvPr>
        </p:nvSpPr>
        <p:spPr>
          <a:xfrm>
            <a:off x="646112" y="2052918"/>
            <a:ext cx="9748718" cy="1938992"/>
          </a:xfrm>
          <a:prstGeom prst="rect">
            <a:avLst/>
          </a:prstGeom>
        </p:spPr>
        <p:txBody>
          <a:bodyPr wrap="square">
            <a:spAutoFit/>
          </a:bodyPr>
          <a:lstStyle/>
          <a:p>
            <a:pPr algn="just"/>
            <a:r>
              <a:rPr lang="en-US" sz="2000" spc="-4" dirty="0">
                <a:sym typeface="Gotham Book" charset="0"/>
              </a:rPr>
              <a:t>Rennick is an Arkansas resident who is receiving SNAP benefits and is exempt from the E&amp;T program. He talks to his neighbor about the E&amp;T program, and goes to a provider to get more information. A provider discusses the E&amp;T program with Rennick, and Rennick is excited to join. The provider performs a reverse referral to be approved by the County Staff so that Rennick can start participating in the E&amp;T </a:t>
            </a:r>
            <a:r>
              <a:rPr lang="en-US" sz="2000" spc="-4" dirty="0" smtClean="0">
                <a:sym typeface="Gotham Book" charset="0"/>
              </a:rPr>
              <a:t>program as a volunteer. </a:t>
            </a:r>
            <a:endParaRPr lang="en-US" sz="2000" dirty="0"/>
          </a:p>
        </p:txBody>
      </p:sp>
      <p:grpSp>
        <p:nvGrpSpPr>
          <p:cNvPr id="5" name="Group 4"/>
          <p:cNvGrpSpPr/>
          <p:nvPr/>
        </p:nvGrpSpPr>
        <p:grpSpPr>
          <a:xfrm>
            <a:off x="1651681" y="4279686"/>
            <a:ext cx="8399153" cy="2457544"/>
            <a:chOff x="900150" y="4064026"/>
            <a:chExt cx="7049587" cy="1950128"/>
          </a:xfrm>
        </p:grpSpPr>
        <p:sp>
          <p:nvSpPr>
            <p:cNvPr id="6" name="TextBox 5"/>
            <p:cNvSpPr txBox="1"/>
            <p:nvPr/>
          </p:nvSpPr>
          <p:spPr>
            <a:xfrm>
              <a:off x="960065" y="4844603"/>
              <a:ext cx="1771281" cy="1169551"/>
            </a:xfrm>
            <a:prstGeom prst="rect">
              <a:avLst/>
            </a:prstGeom>
            <a:noFill/>
            <a:ln>
              <a:solidFill>
                <a:schemeClr val="bg1"/>
              </a:solidFill>
            </a:ln>
          </p:spPr>
          <p:txBody>
            <a:bodyPr wrap="square" lIns="0" tIns="0" rIns="0" bIns="0" rtlCol="0">
              <a:spAutoFit/>
            </a:bodyPr>
            <a:lstStyle/>
            <a:p>
              <a:pPr marL="342900" indent="-342900">
                <a:spcBef>
                  <a:spcPts val="1200"/>
                </a:spcBef>
                <a:buSzPct val="100000"/>
                <a:buFont typeface="Arial" panose="020B0604020202020204" pitchFamily="34" charset="0"/>
                <a:buChar char="•"/>
              </a:pPr>
              <a:r>
                <a:rPr lang="en-US" sz="1400" spc="-4" dirty="0">
                  <a:sym typeface="Gotham Book" charset="0"/>
                </a:rPr>
                <a:t>Log into portal</a:t>
              </a:r>
            </a:p>
            <a:p>
              <a:pPr marL="342900" indent="-342900">
                <a:spcBef>
                  <a:spcPts val="1200"/>
                </a:spcBef>
                <a:buSzPct val="100000"/>
                <a:buFont typeface="Arial" panose="020B0604020202020204" pitchFamily="34" charset="0"/>
                <a:buChar char="•"/>
              </a:pPr>
              <a:r>
                <a:rPr lang="en-US" sz="1400" spc="-4" dirty="0">
                  <a:sym typeface="Gotham Book" charset="0"/>
                </a:rPr>
                <a:t>Search Universe by SSN</a:t>
              </a:r>
            </a:p>
            <a:p>
              <a:pPr lvl="1">
                <a:spcBef>
                  <a:spcPts val="1200"/>
                </a:spcBef>
                <a:buSzPct val="25000"/>
              </a:pPr>
              <a:endParaRPr lang="en-US" sz="1400" dirty="0"/>
            </a:p>
          </p:txBody>
        </p:sp>
        <p:sp>
          <p:nvSpPr>
            <p:cNvPr id="7" name="Pentagon 6"/>
            <p:cNvSpPr/>
            <p:nvPr/>
          </p:nvSpPr>
          <p:spPr>
            <a:xfrm>
              <a:off x="900150" y="4069937"/>
              <a:ext cx="2207952" cy="630606"/>
            </a:xfrm>
            <a:prstGeom prst="homePlate">
              <a:avLst/>
            </a:prstGeom>
            <a:solidFill>
              <a:srgbClr val="9DD4C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Log in </a:t>
              </a:r>
            </a:p>
          </p:txBody>
        </p:sp>
        <p:sp>
          <p:nvSpPr>
            <p:cNvPr id="8" name="Chevron 7"/>
            <p:cNvSpPr/>
            <p:nvPr/>
          </p:nvSpPr>
          <p:spPr>
            <a:xfrm>
              <a:off x="3022819" y="4064026"/>
              <a:ext cx="2632826" cy="630606"/>
            </a:xfrm>
            <a:prstGeom prst="chevron">
              <a:avLst/>
            </a:prstGeom>
            <a:solidFill>
              <a:srgbClr val="6FC2B4">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Reverse Referral</a:t>
              </a:r>
            </a:p>
          </p:txBody>
        </p:sp>
        <p:sp>
          <p:nvSpPr>
            <p:cNvPr id="11" name="TextBox 10"/>
            <p:cNvSpPr txBox="1"/>
            <p:nvPr/>
          </p:nvSpPr>
          <p:spPr>
            <a:xfrm>
              <a:off x="2849987" y="4849164"/>
              <a:ext cx="2623317" cy="1015663"/>
            </a:xfrm>
            <a:prstGeom prst="rect">
              <a:avLst/>
            </a:prstGeom>
            <a:noFill/>
            <a:ln>
              <a:solidFill>
                <a:schemeClr val="bg1"/>
              </a:solidFill>
            </a:ln>
          </p:spPr>
          <p:txBody>
            <a:bodyPr wrap="square" lIns="0" tIns="0" rIns="0" bIns="0" rtlCol="0">
              <a:spAutoFit/>
            </a:bodyPr>
            <a:lstStyle/>
            <a:p>
              <a:pPr marL="742950" lvl="1" indent="-285750">
                <a:spcBef>
                  <a:spcPts val="1200"/>
                </a:spcBef>
                <a:buSzPct val="100000"/>
                <a:buFont typeface="Arial" panose="020B0604020202020204" pitchFamily="34" charset="0"/>
                <a:buChar char="•"/>
              </a:pPr>
              <a:r>
                <a:rPr lang="en-US" sz="1400" spc="-4" dirty="0"/>
                <a:t>Review Client Information</a:t>
              </a:r>
            </a:p>
            <a:p>
              <a:pPr marL="742950" lvl="1" indent="-285750">
                <a:spcBef>
                  <a:spcPts val="1200"/>
                </a:spcBef>
                <a:buSzPct val="100000"/>
                <a:buFont typeface="Arial" panose="020B0604020202020204" pitchFamily="34" charset="0"/>
                <a:buChar char="•"/>
              </a:pPr>
              <a:r>
                <a:rPr lang="en-US" sz="1400" spc="-4" dirty="0"/>
                <a:t>Create Reverse Referral Task</a:t>
              </a:r>
            </a:p>
          </p:txBody>
        </p:sp>
        <p:sp>
          <p:nvSpPr>
            <p:cNvPr id="14" name="Chevron 13"/>
            <p:cNvSpPr/>
            <p:nvPr/>
          </p:nvSpPr>
          <p:spPr>
            <a:xfrm>
              <a:off x="5732904" y="4098837"/>
              <a:ext cx="2216833" cy="630606"/>
            </a:xfrm>
            <a:prstGeom prst="chevron">
              <a:avLst/>
            </a:prstGeom>
            <a:solidFill>
              <a:srgbClr val="004F5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Referral</a:t>
              </a:r>
            </a:p>
          </p:txBody>
        </p:sp>
        <p:sp>
          <p:nvSpPr>
            <p:cNvPr id="15" name="TextBox 14"/>
            <p:cNvSpPr txBox="1"/>
            <p:nvPr/>
          </p:nvSpPr>
          <p:spPr>
            <a:xfrm>
              <a:off x="5732904" y="4836370"/>
              <a:ext cx="2210596" cy="1077218"/>
            </a:xfrm>
            <a:prstGeom prst="rect">
              <a:avLst/>
            </a:prstGeom>
            <a:noFill/>
            <a:ln>
              <a:solidFill>
                <a:schemeClr val="bg1"/>
              </a:solidFill>
            </a:ln>
          </p:spPr>
          <p:txBody>
            <a:bodyPr wrap="square" lIns="0" tIns="0" rIns="0" bIns="0" rtlCol="0">
              <a:spAutoFit/>
            </a:bodyPr>
            <a:lstStyle/>
            <a:p>
              <a:pPr marL="342900" indent="-342900">
                <a:spcBef>
                  <a:spcPts val="1200"/>
                </a:spcBef>
                <a:buSzPct val="100000"/>
                <a:buFont typeface="Arial" panose="020B0604020202020204" pitchFamily="34" charset="0"/>
                <a:buChar char="•"/>
              </a:pPr>
              <a:r>
                <a:rPr lang="en-US" sz="1400" spc="-4" dirty="0">
                  <a:sym typeface="Gotham Book" charset="0"/>
                </a:rPr>
                <a:t>Referral comes into SNAP Works automatically once the county has taken action. </a:t>
              </a:r>
            </a:p>
          </p:txBody>
        </p:sp>
      </p:grpSp>
    </p:spTree>
    <p:extLst>
      <p:ext uri="{BB962C8B-B14F-4D97-AF65-F5344CB8AC3E}">
        <p14:creationId xmlns:p14="http://schemas.microsoft.com/office/powerpoint/2010/main" val="36553677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referral continued</a:t>
            </a:r>
          </a:p>
        </p:txBody>
      </p:sp>
      <p:sp>
        <p:nvSpPr>
          <p:cNvPr id="3" name="Content Placeholder 2"/>
          <p:cNvSpPr>
            <a:spLocks noGrp="1"/>
          </p:cNvSpPr>
          <p:nvPr>
            <p:ph idx="1"/>
          </p:nvPr>
        </p:nvSpPr>
        <p:spPr>
          <a:xfrm>
            <a:off x="715123" y="1853248"/>
            <a:ext cx="9602069" cy="4195481"/>
          </a:xfrm>
        </p:spPr>
        <p:txBody>
          <a:bodyPr>
            <a:normAutofit fontScale="92500" lnSpcReduction="10000"/>
          </a:bodyPr>
          <a:lstStyle/>
          <a:p>
            <a:r>
              <a:rPr lang="en-US" dirty="0"/>
              <a:t>If you did a reverse referral and they did not show up after the county took action you can first try to attempt another reverse referral. You should receive the “Red” toast message indicating that the client is already open in SNAP Works. If that happens then send an email </a:t>
            </a:r>
            <a:r>
              <a:rPr lang="en-US" dirty="0" smtClean="0"/>
              <a:t> with a  screen shot to </a:t>
            </a:r>
            <a:r>
              <a:rPr lang="en-US" u="sng" dirty="0">
                <a:hlinkClick r:id="rId3"/>
              </a:rPr>
              <a:t>snapet@dhs.arkansas.gov</a:t>
            </a:r>
            <a:r>
              <a:rPr lang="en-US" dirty="0"/>
              <a:t> and request the client be assigned to you. We can then go in and reassign the client to the correct provider. </a:t>
            </a:r>
          </a:p>
          <a:p>
            <a:pPr marL="0" indent="0">
              <a:buNone/>
            </a:pPr>
            <a:r>
              <a:rPr lang="en-US" dirty="0"/>
              <a:t> </a:t>
            </a:r>
          </a:p>
          <a:p>
            <a:r>
              <a:rPr lang="en-US" dirty="0"/>
              <a:t>Another instance where this may happen is when the client lives in one county but decides to participate with a provider in another county. The reverse referral would first go to the provider in the county of residence. The same procedures would be followed. If they do not show in SNAP Works attempt to do another reverse referral and if you get the red toast message then that is your indication that you need to email to have the client reassigned. </a:t>
            </a:r>
          </a:p>
          <a:p>
            <a:endParaRPr lang="en-US" dirty="0"/>
          </a:p>
        </p:txBody>
      </p:sp>
    </p:spTree>
    <p:extLst>
      <p:ext uri="{BB962C8B-B14F-4D97-AF65-F5344CB8AC3E}">
        <p14:creationId xmlns:p14="http://schemas.microsoft.com/office/powerpoint/2010/main" val="4435250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Services</a:t>
            </a:r>
          </a:p>
        </p:txBody>
      </p:sp>
      <p:sp>
        <p:nvSpPr>
          <p:cNvPr id="3" name="Content Placeholder 2"/>
          <p:cNvSpPr>
            <a:spLocks noGrp="1"/>
          </p:cNvSpPr>
          <p:nvPr>
            <p:ph idx="1"/>
          </p:nvPr>
        </p:nvSpPr>
        <p:spPr>
          <a:xfrm>
            <a:off x="646111" y="1682152"/>
            <a:ext cx="9981631" cy="5003320"/>
          </a:xfrm>
        </p:spPr>
        <p:txBody>
          <a:bodyPr>
            <a:normAutofit lnSpcReduction="10000"/>
          </a:bodyPr>
          <a:lstStyle/>
          <a:p>
            <a:r>
              <a:rPr lang="en-US" dirty="0" smtClean="0"/>
              <a:t>Virtual case </a:t>
            </a:r>
            <a:r>
              <a:rPr lang="en-US" dirty="0"/>
              <a:t>management is in rural counties that have been identified as having a low amount of able bodied adults. </a:t>
            </a:r>
          </a:p>
          <a:p>
            <a:r>
              <a:rPr lang="en-US" dirty="0"/>
              <a:t>E&amp;T will provide the DHS county offices in those counties with computer equipment with a camera so that the client can participate in one on one virtual case management with the </a:t>
            </a:r>
            <a:r>
              <a:rPr lang="en-US" dirty="0" smtClean="0"/>
              <a:t>provider via WebEx. </a:t>
            </a:r>
            <a:endParaRPr lang="en-US" dirty="0"/>
          </a:p>
          <a:p>
            <a:r>
              <a:rPr lang="en-US" dirty="0"/>
              <a:t>The provider will schedule an appointment with the client just like they would a face to face appointment. The client will report to the DHS County Office and County Office Staff will assist the client in joining the online WebEx session. During the session the client and provider will have face to face contact so they can complete the initial assessment and employment plan exactly as an in person appointment would take place. The provider will then email documents to the County Office Staff so it can be printed and given to the client to sign. Once any needed documentation is signed the County Office Staff will scan and email it back to the provider. The client will be referred to resources within their community for services just like they would in a normal in person setting. </a:t>
            </a:r>
          </a:p>
        </p:txBody>
      </p:sp>
    </p:spTree>
    <p:extLst>
      <p:ext uri="{BB962C8B-B14F-4D97-AF65-F5344CB8AC3E}">
        <p14:creationId xmlns:p14="http://schemas.microsoft.com/office/powerpoint/2010/main" val="23861923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you do?</a:t>
            </a:r>
            <a:endParaRPr lang="en-US" dirty="0"/>
          </a:p>
        </p:txBody>
      </p:sp>
      <p:sp>
        <p:nvSpPr>
          <p:cNvPr id="3" name="Content Placeholder 2"/>
          <p:cNvSpPr>
            <a:spLocks noGrp="1"/>
          </p:cNvSpPr>
          <p:nvPr>
            <p:ph idx="1"/>
          </p:nvPr>
        </p:nvSpPr>
        <p:spPr>
          <a:xfrm>
            <a:off x="736600" y="1667934"/>
            <a:ext cx="9313253" cy="4580466"/>
          </a:xfrm>
        </p:spPr>
        <p:txBody>
          <a:bodyPr>
            <a:normAutofit fontScale="92500" lnSpcReduction="10000"/>
          </a:bodyPr>
          <a:lstStyle/>
          <a:p>
            <a:r>
              <a:rPr lang="en-US" dirty="0"/>
              <a:t>I have a client </a:t>
            </a:r>
            <a:r>
              <a:rPr lang="en-US" dirty="0" smtClean="0"/>
              <a:t>who </a:t>
            </a:r>
            <a:r>
              <a:rPr lang="en-US" dirty="0"/>
              <a:t>has been complying with the program until last month.  She called me in the middle of the month and said that her husband's COPD was acting up badly and wanted to know if she could take some time to take care of him.  I told her that it would use one of her months, but if that is what she felt like she needed to do it would be fine.  She received a letter in the mail from the county office that is she could not provide proof for good cause that her status would be changed to Mandatory.  She called me in a panic this morning asking to explain the letter.  I tried to explain, but suggested that she call the DHS office since the letter came from them.  She has just called me back, but the county office said that she was not allowed to miss any at all.  Her status would be changed to Mandatory and that after her 3 months runs out she would lose her food stamps.  </a:t>
            </a:r>
          </a:p>
          <a:p>
            <a:r>
              <a:rPr lang="en-US" sz="2100" dirty="0" smtClean="0"/>
              <a:t>I </a:t>
            </a:r>
            <a:r>
              <a:rPr lang="en-US" sz="2100" dirty="0"/>
              <a:t>guess I just want to know if I am wrong in telling clients that they are able    to use a month while they are participating when life circumstances come up.  Do I need to, or am I even allowed to re-enroll her?  Please advise.</a:t>
            </a:r>
          </a:p>
        </p:txBody>
      </p:sp>
    </p:spTree>
    <p:extLst>
      <p:ext uri="{BB962C8B-B14F-4D97-AF65-F5344CB8AC3E}">
        <p14:creationId xmlns:p14="http://schemas.microsoft.com/office/powerpoint/2010/main" val="14913733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you do?</a:t>
            </a:r>
          </a:p>
        </p:txBody>
      </p:sp>
      <p:sp>
        <p:nvSpPr>
          <p:cNvPr id="3" name="Content Placeholder 2"/>
          <p:cNvSpPr>
            <a:spLocks noGrp="1"/>
          </p:cNvSpPr>
          <p:nvPr>
            <p:ph idx="1"/>
          </p:nvPr>
        </p:nvSpPr>
        <p:spPr/>
        <p:txBody>
          <a:bodyPr/>
          <a:lstStyle/>
          <a:p>
            <a:r>
              <a:rPr lang="en-US" dirty="0"/>
              <a:t>I have a question about the required paperwork: for Adult Ed, we use a release of information form for all clients that allows us to speak with law enforcement, judges, mental health professionals, and others involved in our client's lives in order to coordinate services for each individual. If a client refuses to sign the release form due to their conflict with law enforcement, are they in non-compliance?</a:t>
            </a:r>
          </a:p>
          <a:p>
            <a:endParaRPr lang="en-US" dirty="0"/>
          </a:p>
        </p:txBody>
      </p:sp>
    </p:spTree>
    <p:extLst>
      <p:ext uri="{BB962C8B-B14F-4D97-AF65-F5344CB8AC3E}">
        <p14:creationId xmlns:p14="http://schemas.microsoft.com/office/powerpoint/2010/main" val="3620032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6" y="500343"/>
            <a:ext cx="9404723" cy="1400530"/>
          </a:xfrm>
        </p:spPr>
        <p:txBody>
          <a:bodyPr/>
          <a:lstStyle/>
          <a:p>
            <a:r>
              <a:rPr lang="en-US" dirty="0"/>
              <a:t>Who can participate in  E&amp;T? </a:t>
            </a:r>
          </a:p>
        </p:txBody>
      </p:sp>
      <p:sp>
        <p:nvSpPr>
          <p:cNvPr id="3" name="Content Placeholder 2"/>
          <p:cNvSpPr>
            <a:spLocks noGrp="1"/>
          </p:cNvSpPr>
          <p:nvPr>
            <p:ph idx="1"/>
          </p:nvPr>
        </p:nvSpPr>
        <p:spPr>
          <a:xfrm>
            <a:off x="760412" y="2186268"/>
            <a:ext cx="8946541" cy="4266289"/>
          </a:xfrm>
        </p:spPr>
        <p:txBody>
          <a:bodyPr>
            <a:normAutofit lnSpcReduction="10000"/>
          </a:bodyPr>
          <a:lstStyle/>
          <a:p>
            <a:r>
              <a:rPr lang="en-US" dirty="0"/>
              <a:t>Anyone who is receiving SNAP benefits</a:t>
            </a:r>
          </a:p>
          <a:p>
            <a:r>
              <a:rPr lang="en-US" dirty="0"/>
              <a:t>16 years or older</a:t>
            </a:r>
          </a:p>
          <a:p>
            <a:r>
              <a:rPr lang="en-US" dirty="0"/>
              <a:t>Physically and mentally fit to participate</a:t>
            </a:r>
          </a:p>
          <a:p>
            <a:r>
              <a:rPr lang="en-US" dirty="0"/>
              <a:t>Able to participate immediately</a:t>
            </a:r>
          </a:p>
          <a:p>
            <a:endParaRPr lang="en-US" dirty="0"/>
          </a:p>
          <a:p>
            <a:endParaRPr lang="en-US" dirty="0"/>
          </a:p>
          <a:p>
            <a:endParaRPr lang="en-US" dirty="0"/>
          </a:p>
          <a:p>
            <a:endParaRPr lang="en-US" dirty="0"/>
          </a:p>
          <a:p>
            <a:endParaRPr lang="en-US" dirty="0"/>
          </a:p>
          <a:p>
            <a:pPr marL="0" indent="0">
              <a:buNone/>
            </a:pPr>
            <a:r>
              <a:rPr lang="en-US" b="1" dirty="0">
                <a:solidFill>
                  <a:srgbClr val="C00000"/>
                </a:solidFill>
              </a:rPr>
              <a:t>Note: </a:t>
            </a:r>
            <a:r>
              <a:rPr lang="en-US" dirty="0"/>
              <a:t>Anyone receiving TEA (Transitional Employment Assistance) or Unemployment Insurance (UI) are not eligible for the E&amp;T Program.</a:t>
            </a:r>
            <a:endParaRPr lang="en-US" dirty="0">
              <a:solidFill>
                <a:srgbClr val="C00000"/>
              </a:solidFill>
            </a:endParaRPr>
          </a:p>
          <a:p>
            <a:endParaRPr lang="en-US" dirty="0"/>
          </a:p>
        </p:txBody>
      </p:sp>
    </p:spTree>
    <p:extLst>
      <p:ext uri="{BB962C8B-B14F-4D97-AF65-F5344CB8AC3E}">
        <p14:creationId xmlns:p14="http://schemas.microsoft.com/office/powerpoint/2010/main" val="151272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you do?</a:t>
            </a:r>
          </a:p>
        </p:txBody>
      </p:sp>
      <p:sp>
        <p:nvSpPr>
          <p:cNvPr id="3" name="Content Placeholder 2"/>
          <p:cNvSpPr>
            <a:spLocks noGrp="1"/>
          </p:cNvSpPr>
          <p:nvPr>
            <p:ph idx="1"/>
          </p:nvPr>
        </p:nvSpPr>
        <p:spPr>
          <a:xfrm>
            <a:off x="875201" y="2162986"/>
            <a:ext cx="8946541" cy="2366682"/>
          </a:xfrm>
        </p:spPr>
        <p:txBody>
          <a:bodyPr/>
          <a:lstStyle/>
          <a:p>
            <a:r>
              <a:rPr lang="en-US" dirty="0" smtClean="0"/>
              <a:t>I have a scholarship request for my client to attend CNA courses. What steps do I need to take?</a:t>
            </a:r>
            <a:endParaRPr lang="en-US" dirty="0"/>
          </a:p>
        </p:txBody>
      </p:sp>
    </p:spTree>
    <p:extLst>
      <p:ext uri="{BB962C8B-B14F-4D97-AF65-F5344CB8AC3E}">
        <p14:creationId xmlns:p14="http://schemas.microsoft.com/office/powerpoint/2010/main" val="11785169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Reminders</a:t>
            </a:r>
          </a:p>
        </p:txBody>
      </p:sp>
      <p:sp>
        <p:nvSpPr>
          <p:cNvPr id="3" name="Content Placeholder 2"/>
          <p:cNvSpPr>
            <a:spLocks noGrp="1"/>
          </p:cNvSpPr>
          <p:nvPr>
            <p:ph idx="1"/>
          </p:nvPr>
        </p:nvSpPr>
        <p:spPr>
          <a:xfrm>
            <a:off x="262122" y="1853248"/>
            <a:ext cx="10172699" cy="4450292"/>
          </a:xfrm>
        </p:spPr>
        <p:txBody>
          <a:bodyPr>
            <a:normAutofit/>
          </a:bodyPr>
          <a:lstStyle/>
          <a:p>
            <a:pPr lvl="1"/>
            <a:r>
              <a:rPr lang="en-US" sz="2000" dirty="0"/>
              <a:t>Remember to use Google Chrome to access SNAP Works. </a:t>
            </a:r>
          </a:p>
          <a:p>
            <a:pPr lvl="2"/>
            <a:r>
              <a:rPr lang="en-US" sz="2000" dirty="0"/>
              <a:t>Be sure to disable pop-up blockers in order to print. </a:t>
            </a:r>
          </a:p>
          <a:p>
            <a:pPr lvl="1"/>
            <a:r>
              <a:rPr lang="en-US" sz="2000" dirty="0"/>
              <a:t>Central office staff cannot reset user passwords. </a:t>
            </a:r>
            <a:endParaRPr lang="en-US" sz="2000" dirty="0" smtClean="0"/>
          </a:p>
          <a:p>
            <a:pPr lvl="1"/>
            <a:r>
              <a:rPr lang="en-US" sz="2000" dirty="0"/>
              <a:t>If you search for a client and get a yellow toast message “ client not found in ANSWER” , it is highly  likely that the SNAP case is closed. </a:t>
            </a:r>
          </a:p>
          <a:p>
            <a:pPr lvl="1"/>
            <a:r>
              <a:rPr lang="en-US" sz="2000" dirty="0" smtClean="0"/>
              <a:t>Only </a:t>
            </a:r>
            <a:r>
              <a:rPr lang="en-US" sz="2000" dirty="0"/>
              <a:t>DHS staff including the system coordinator will be able to edit the non-compliance page once the record is created. The pencil icon will only be enabled while a decision is pending. Once a decision is made, the page will be read only for all users.  ( page 96 SNAP Works Provider User Guide)</a:t>
            </a:r>
          </a:p>
          <a:p>
            <a:endParaRPr lang="en-US" dirty="0"/>
          </a:p>
        </p:txBody>
      </p:sp>
    </p:spTree>
    <p:extLst>
      <p:ext uri="{BB962C8B-B14F-4D97-AF65-F5344CB8AC3E}">
        <p14:creationId xmlns:p14="http://schemas.microsoft.com/office/powerpoint/2010/main" val="23760632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Reminders</a:t>
            </a:r>
          </a:p>
        </p:txBody>
      </p:sp>
      <p:sp>
        <p:nvSpPr>
          <p:cNvPr id="3" name="Content Placeholder 2"/>
          <p:cNvSpPr>
            <a:spLocks noGrp="1"/>
          </p:cNvSpPr>
          <p:nvPr>
            <p:ph idx="1"/>
          </p:nvPr>
        </p:nvSpPr>
        <p:spPr>
          <a:xfrm>
            <a:off x="646111" y="2002119"/>
            <a:ext cx="9691689" cy="3560482"/>
          </a:xfrm>
        </p:spPr>
        <p:txBody>
          <a:bodyPr>
            <a:normAutofit/>
          </a:bodyPr>
          <a:lstStyle/>
          <a:p>
            <a:pPr marL="342900" lvl="1" indent="-342900"/>
            <a:r>
              <a:rPr lang="en-US" sz="2000" dirty="0"/>
              <a:t>Clients do not have to sign release of information forms in order to be compliant, this is not a requirement for SNAP E&amp;T. </a:t>
            </a:r>
          </a:p>
          <a:p>
            <a:pPr marL="342900" lvl="1" indent="-342900"/>
            <a:r>
              <a:rPr lang="en-US" sz="2000" dirty="0"/>
              <a:t>Instructions per tab are explained in detail beginning on page 31 of the provider user guide and go through page 112. </a:t>
            </a:r>
            <a:endParaRPr lang="en-US" dirty="0" smtClean="0"/>
          </a:p>
          <a:p>
            <a:r>
              <a:rPr lang="en-US" dirty="0" smtClean="0"/>
              <a:t>Appointment tasks cannot be closed manually. Marking the appointment as show/ no show will close the task.</a:t>
            </a:r>
          </a:p>
          <a:p>
            <a:r>
              <a:rPr lang="en-US" dirty="0" smtClean="0"/>
              <a:t>All case management should be documented in the client’s case notes.</a:t>
            </a:r>
          </a:p>
          <a:p>
            <a:r>
              <a:rPr lang="en-US" dirty="0" smtClean="0"/>
              <a:t>Please send all questions to </a:t>
            </a:r>
            <a:r>
              <a:rPr lang="en-US" dirty="0" smtClean="0">
                <a:hlinkClick r:id="rId3"/>
              </a:rPr>
              <a:t>snapet@dhs.arkansas.gov</a:t>
            </a:r>
            <a:r>
              <a:rPr lang="en-US" dirty="0"/>
              <a:t> </a:t>
            </a:r>
            <a:r>
              <a:rPr lang="en-US" dirty="0" smtClean="0"/>
              <a:t>. Provide screenshots. </a:t>
            </a:r>
            <a:endParaRPr lang="en-US" dirty="0"/>
          </a:p>
        </p:txBody>
      </p:sp>
    </p:spTree>
    <p:extLst>
      <p:ext uri="{BB962C8B-B14F-4D97-AF65-F5344CB8AC3E}">
        <p14:creationId xmlns:p14="http://schemas.microsoft.com/office/powerpoint/2010/main" val="40653090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67731" y="2252706"/>
            <a:ext cx="4110509" cy="3012281"/>
          </a:xfrm>
        </p:spPr>
      </p:pic>
      <p:sp>
        <p:nvSpPr>
          <p:cNvPr id="5" name="TextBox 4"/>
          <p:cNvSpPr txBox="1"/>
          <p:nvPr/>
        </p:nvSpPr>
        <p:spPr>
          <a:xfrm>
            <a:off x="646111" y="1530082"/>
            <a:ext cx="9550312" cy="646331"/>
          </a:xfrm>
          <a:prstGeom prst="rect">
            <a:avLst/>
          </a:prstGeom>
          <a:noFill/>
        </p:spPr>
        <p:txBody>
          <a:bodyPr wrap="square" rtlCol="0">
            <a:spAutoFit/>
          </a:bodyPr>
          <a:lstStyle/>
          <a:p>
            <a:r>
              <a:rPr lang="en-US" dirty="0"/>
              <a:t>Unfortunately, there is no cookie cutter answer to every situation. Each case will be looked at on a case by case basis. </a:t>
            </a:r>
          </a:p>
        </p:txBody>
      </p:sp>
      <p:sp>
        <p:nvSpPr>
          <p:cNvPr id="6" name="TextBox 5"/>
          <p:cNvSpPr txBox="1"/>
          <p:nvPr/>
        </p:nvSpPr>
        <p:spPr>
          <a:xfrm>
            <a:off x="646111" y="5499429"/>
            <a:ext cx="9550312" cy="1754326"/>
          </a:xfrm>
          <a:prstGeom prst="rect">
            <a:avLst/>
          </a:prstGeom>
          <a:noFill/>
        </p:spPr>
        <p:txBody>
          <a:bodyPr wrap="square" rtlCol="0">
            <a:spAutoFit/>
          </a:bodyPr>
          <a:lstStyle/>
          <a:p>
            <a:r>
              <a:rPr lang="en-US" dirty="0"/>
              <a:t>What we don’t want to do is get in to a cycle where we are constantly sending tasks back and forth to drop the client from the program only to turn around the next month and refer them back in to the program because they have applied again to participate in the SNAP program. </a:t>
            </a:r>
          </a:p>
          <a:p>
            <a:endParaRPr lang="en-US" dirty="0"/>
          </a:p>
          <a:p>
            <a:endParaRPr lang="en-US" dirty="0"/>
          </a:p>
        </p:txBody>
      </p:sp>
    </p:spTree>
    <p:extLst>
      <p:ext uri="{BB962C8B-B14F-4D97-AF65-F5344CB8AC3E}">
        <p14:creationId xmlns:p14="http://schemas.microsoft.com/office/powerpoint/2010/main" val="12462990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Churn Rate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9079" y="1336168"/>
            <a:ext cx="10024763" cy="1553681"/>
          </a:xfrm>
        </p:spPr>
      </p:pic>
      <p:sp>
        <p:nvSpPr>
          <p:cNvPr id="5" name="Rectangle 4"/>
          <p:cNvSpPr/>
          <p:nvPr/>
        </p:nvSpPr>
        <p:spPr>
          <a:xfrm>
            <a:off x="439079" y="3191774"/>
            <a:ext cx="10024763" cy="3693319"/>
          </a:xfrm>
          <a:prstGeom prst="rect">
            <a:avLst/>
          </a:prstGeom>
        </p:spPr>
        <p:txBody>
          <a:bodyPr wrap="square">
            <a:spAutoFit/>
          </a:bodyPr>
          <a:lstStyle/>
          <a:p>
            <a:r>
              <a:rPr lang="en-US" b="1" u="sng" dirty="0"/>
              <a:t>What is churn rate?</a:t>
            </a:r>
          </a:p>
          <a:p>
            <a:endParaRPr lang="en-US" dirty="0"/>
          </a:p>
          <a:p>
            <a:r>
              <a:rPr lang="en-US" dirty="0"/>
              <a:t>It is a measure of the number of individuals or items moving out of a collective group over a specific period of time.</a:t>
            </a:r>
          </a:p>
          <a:p>
            <a:endParaRPr lang="en-US" dirty="0"/>
          </a:p>
          <a:p>
            <a:r>
              <a:rPr lang="en-US" b="1" u="sng" dirty="0"/>
              <a:t>How does it affect us? </a:t>
            </a:r>
          </a:p>
          <a:p>
            <a:endParaRPr lang="en-US" dirty="0"/>
          </a:p>
          <a:p>
            <a:r>
              <a:rPr lang="en-US" dirty="0"/>
              <a:t>If proper case management steps are not applied it means that we will constantly  be moving clients in and out of the E&amp;T program and possibly the SNAP program. If left unmanaged that means we will waste our resources moving the clients in and out of the programs rather than providing the supportive services that they need. </a:t>
            </a:r>
          </a:p>
          <a:p>
            <a:endParaRPr lang="en-US" dirty="0"/>
          </a:p>
          <a:p>
            <a:r>
              <a:rPr lang="en-US" dirty="0"/>
              <a:t>It is likely to get the same clients over and over again.</a:t>
            </a:r>
          </a:p>
        </p:txBody>
      </p:sp>
    </p:spTree>
    <p:extLst>
      <p:ext uri="{BB962C8B-B14F-4D97-AF65-F5344CB8AC3E}">
        <p14:creationId xmlns:p14="http://schemas.microsoft.com/office/powerpoint/2010/main" val="23858306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E&amp;T coverage</a:t>
            </a:r>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2785462" y="1353013"/>
            <a:ext cx="7350106" cy="5366964"/>
          </a:xfrm>
          <a:prstGeom prst="rect">
            <a:avLst/>
          </a:prstGeom>
        </p:spPr>
      </p:pic>
    </p:spTree>
    <p:extLst>
      <p:ext uri="{BB962C8B-B14F-4D97-AF65-F5344CB8AC3E}">
        <p14:creationId xmlns:p14="http://schemas.microsoft.com/office/powerpoint/2010/main" val="27694502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0247" y="2669707"/>
            <a:ext cx="9404723" cy="1400530"/>
          </a:xfrm>
        </p:spPr>
        <p:txBody>
          <a:bodyPr/>
          <a:lstStyle/>
          <a:p>
            <a:r>
              <a:rPr lang="en-US" dirty="0"/>
              <a:t>Questions? </a:t>
            </a:r>
          </a:p>
        </p:txBody>
      </p:sp>
    </p:spTree>
    <p:extLst>
      <p:ext uri="{BB962C8B-B14F-4D97-AF65-F5344CB8AC3E}">
        <p14:creationId xmlns:p14="http://schemas.microsoft.com/office/powerpoint/2010/main" val="3965079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a:t>
            </a:r>
            <a:r>
              <a:rPr lang="en-US" dirty="0" smtClean="0"/>
              <a:t>cause vs. Exemption</a:t>
            </a:r>
            <a:endParaRPr lang="en-US" dirty="0"/>
          </a:p>
        </p:txBody>
      </p:sp>
      <p:sp>
        <p:nvSpPr>
          <p:cNvPr id="3" name="Content Placeholder 2"/>
          <p:cNvSpPr>
            <a:spLocks noGrp="1"/>
          </p:cNvSpPr>
          <p:nvPr>
            <p:ph idx="1"/>
          </p:nvPr>
        </p:nvSpPr>
        <p:spPr>
          <a:xfrm>
            <a:off x="646111" y="1566334"/>
            <a:ext cx="9852236" cy="5554134"/>
          </a:xfrm>
        </p:spPr>
        <p:txBody>
          <a:bodyPr>
            <a:normAutofit/>
          </a:bodyPr>
          <a:lstStyle/>
          <a:p>
            <a:r>
              <a:rPr lang="en-US" dirty="0"/>
              <a:t>Good cause includes circumstances beyond the household member’s control, such as, but not limited to illness, household member illness requiring the presence of the member and or household emergency or the unavailability of transportation.  The individual is considered to have met the work requirement if the circumstance is </a:t>
            </a:r>
            <a:r>
              <a:rPr lang="en-US" u="sng" dirty="0"/>
              <a:t>temporary</a:t>
            </a:r>
            <a:r>
              <a:rPr lang="en-US" dirty="0"/>
              <a:t> and they intend to return to work, including lack of transportation. Good cause will be determined </a:t>
            </a:r>
            <a:r>
              <a:rPr lang="en-US" dirty="0" smtClean="0"/>
              <a:t>by the county office on </a:t>
            </a:r>
            <a:r>
              <a:rPr lang="en-US" dirty="0"/>
              <a:t>a case-by-case basis. </a:t>
            </a:r>
            <a:endParaRPr lang="en-US" dirty="0" smtClean="0"/>
          </a:p>
          <a:p>
            <a:r>
              <a:rPr lang="en-US" dirty="0"/>
              <a:t>Exemptions can be </a:t>
            </a:r>
            <a:r>
              <a:rPr lang="en-US" u="sng" dirty="0"/>
              <a:t>long term </a:t>
            </a:r>
            <a:r>
              <a:rPr lang="en-US" dirty="0"/>
              <a:t>and the client does not intend to return to work. </a:t>
            </a:r>
            <a:r>
              <a:rPr lang="en-US" dirty="0" smtClean="0"/>
              <a:t>An </a:t>
            </a:r>
            <a:r>
              <a:rPr lang="en-US" dirty="0"/>
              <a:t>exemption is when SNAP work requirements are waived because a SNAP participant meets a certain criteria. </a:t>
            </a:r>
          </a:p>
          <a:p>
            <a:r>
              <a:rPr lang="en-US" dirty="0" smtClean="0"/>
              <a:t>Under </a:t>
            </a:r>
            <a:r>
              <a:rPr lang="en-US" dirty="0"/>
              <a:t>the non- compliance tab, the provider will create a good cause task submitted to the county office for review and approval. The county office will determine if the criteria for good </a:t>
            </a:r>
            <a:r>
              <a:rPr lang="en-US" dirty="0" smtClean="0"/>
              <a:t>cause/ exemption </a:t>
            </a:r>
            <a:r>
              <a:rPr lang="en-US" dirty="0"/>
              <a:t>has been met.  </a:t>
            </a:r>
          </a:p>
          <a:p>
            <a:endParaRPr lang="en-US" dirty="0"/>
          </a:p>
        </p:txBody>
      </p:sp>
    </p:spTree>
    <p:extLst>
      <p:ext uri="{BB962C8B-B14F-4D97-AF65-F5344CB8AC3E}">
        <p14:creationId xmlns:p14="http://schemas.microsoft.com/office/powerpoint/2010/main" val="499291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Hearings</a:t>
            </a:r>
          </a:p>
        </p:txBody>
      </p:sp>
      <p:sp>
        <p:nvSpPr>
          <p:cNvPr id="3" name="Content Placeholder 2"/>
          <p:cNvSpPr>
            <a:spLocks noGrp="1"/>
          </p:cNvSpPr>
          <p:nvPr>
            <p:ph idx="1"/>
          </p:nvPr>
        </p:nvSpPr>
        <p:spPr>
          <a:xfrm>
            <a:off x="723749" y="1853248"/>
            <a:ext cx="8946541" cy="4195481"/>
          </a:xfrm>
        </p:spPr>
        <p:txBody>
          <a:bodyPr/>
          <a:lstStyle/>
          <a:p>
            <a:r>
              <a:rPr lang="en-US" dirty="0"/>
              <a:t>A request for a hearing is defined as any clear expression, oral or written, by the household or a representative that the household wishes to appeal a decision or to present its case to a higher authority. The freedom to make such a request must not be hampered in any way. </a:t>
            </a:r>
          </a:p>
          <a:p>
            <a:pPr marL="0" indent="0">
              <a:buNone/>
            </a:pPr>
            <a:r>
              <a:rPr lang="en-US" dirty="0"/>
              <a:t> </a:t>
            </a:r>
          </a:p>
          <a:p>
            <a:r>
              <a:rPr lang="en-US" dirty="0"/>
              <a:t>If the provider receives a request from a client for a fair hearing then they are to create a “Fair Hearing” task in SNAP Works and submit it to the County Office with one business day. </a:t>
            </a:r>
          </a:p>
          <a:p>
            <a:endParaRPr lang="en-US" dirty="0"/>
          </a:p>
        </p:txBody>
      </p:sp>
    </p:spTree>
    <p:extLst>
      <p:ext uri="{BB962C8B-B14F-4D97-AF65-F5344CB8AC3E}">
        <p14:creationId xmlns:p14="http://schemas.microsoft.com/office/powerpoint/2010/main" val="4008167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Referrals</a:t>
            </a:r>
          </a:p>
        </p:txBody>
      </p:sp>
      <p:sp>
        <p:nvSpPr>
          <p:cNvPr id="3" name="Content Placeholder 2"/>
          <p:cNvSpPr>
            <a:spLocks noGrp="1"/>
          </p:cNvSpPr>
          <p:nvPr>
            <p:ph idx="1"/>
          </p:nvPr>
        </p:nvSpPr>
        <p:spPr>
          <a:xfrm>
            <a:off x="129397" y="1302590"/>
            <a:ext cx="6521570" cy="5498260"/>
          </a:xfrm>
        </p:spPr>
        <p:txBody>
          <a:bodyPr>
            <a:normAutofit lnSpcReduction="10000"/>
          </a:bodyPr>
          <a:lstStyle/>
          <a:p>
            <a:pPr marL="0" indent="0">
              <a:buNone/>
            </a:pPr>
            <a:r>
              <a:rPr lang="en-US" dirty="0" smtClean="0"/>
              <a:t>The </a:t>
            </a:r>
            <a:r>
              <a:rPr lang="en-US" b="1" dirty="0" smtClean="0"/>
              <a:t>SNAP Notice of Work Registration (DCO-260) </a:t>
            </a:r>
            <a:r>
              <a:rPr lang="en-US" dirty="0" smtClean="0"/>
              <a:t>is an automated system generated notice that is sent to each Able Bodied Adult in the  household at the time the case is approved.</a:t>
            </a:r>
            <a:endParaRPr lang="en-US" dirty="0"/>
          </a:p>
          <a:p>
            <a:pPr marL="0" indent="0">
              <a:buNone/>
            </a:pPr>
            <a:endParaRPr lang="en-US" dirty="0"/>
          </a:p>
          <a:p>
            <a:pPr marL="0" indent="0">
              <a:buNone/>
            </a:pPr>
            <a:r>
              <a:rPr lang="en-US" dirty="0"/>
              <a:t>The </a:t>
            </a:r>
            <a:r>
              <a:rPr lang="en-US" b="1" dirty="0"/>
              <a:t>DCO-260 </a:t>
            </a:r>
            <a:r>
              <a:rPr lang="en-US" dirty="0"/>
              <a:t>advises who in the household is work registered and who is subject to the RTW.</a:t>
            </a:r>
          </a:p>
          <a:p>
            <a:pPr marL="0" indent="0">
              <a:buNone/>
            </a:pPr>
            <a:endParaRPr lang="en-US" dirty="0"/>
          </a:p>
          <a:p>
            <a:pPr marL="0" indent="0">
              <a:buNone/>
            </a:pPr>
            <a:r>
              <a:rPr lang="en-US" sz="2100" dirty="0" smtClean="0"/>
              <a:t>E&amp;T </a:t>
            </a:r>
            <a:r>
              <a:rPr lang="en-US" sz="2100" dirty="0"/>
              <a:t>referrals occur at certification, recertification and reinstatement of SR cases. Household members with the work participation code “Mandatory – SNAP” and “SNAP E&amp;T Participating” are selected for automated referral. </a:t>
            </a:r>
            <a:endParaRPr lang="en-US" dirty="0"/>
          </a:p>
          <a:p>
            <a:pPr marL="0" indent="0">
              <a:buNone/>
            </a:pPr>
            <a:r>
              <a:rPr lang="en-US" dirty="0"/>
              <a:t>Referrals will be auto-generated to SNAP Works nightly. The provider will need to conduct a search by Referral task each morning to see new referrals</a:t>
            </a:r>
            <a:r>
              <a:rPr lang="en-US" dirty="0" smtClean="0"/>
              <a:t>.</a:t>
            </a:r>
          </a:p>
          <a:p>
            <a:pPr marL="0" indent="0">
              <a:buNone/>
            </a:pPr>
            <a:endParaRPr lang="en-US" dirty="0"/>
          </a:p>
          <a:p>
            <a:pPr marL="0" indent="0">
              <a:buNone/>
            </a:pPr>
            <a:endParaRPr lang="en-US" dirty="0" smtClean="0"/>
          </a:p>
          <a:p>
            <a:pPr marL="0" indent="0">
              <a:buNone/>
            </a:pPr>
            <a:endParaRPr lang="en-US" dirty="0"/>
          </a:p>
          <a:p>
            <a:endParaRPr lang="en-US" dirty="0"/>
          </a:p>
        </p:txBody>
      </p:sp>
      <p:pic>
        <p:nvPicPr>
          <p:cNvPr id="4" name="Picture 3"/>
          <p:cNvPicPr>
            <a:picLocks noChangeAspect="1"/>
          </p:cNvPicPr>
          <p:nvPr/>
        </p:nvPicPr>
        <p:blipFill rotWithShape="1">
          <a:blip r:embed="rId3"/>
          <a:srcRect t="2662" b="3816"/>
          <a:stretch/>
        </p:blipFill>
        <p:spPr>
          <a:xfrm>
            <a:off x="6650967" y="905773"/>
            <a:ext cx="5368430" cy="5727940"/>
          </a:xfrm>
          <a:prstGeom prst="rect">
            <a:avLst/>
          </a:prstGeom>
        </p:spPr>
      </p:pic>
    </p:spTree>
    <p:extLst>
      <p:ext uri="{BB962C8B-B14F-4D97-AF65-F5344CB8AC3E}">
        <p14:creationId xmlns:p14="http://schemas.microsoft.com/office/powerpoint/2010/main" val="1386665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notices</a:t>
            </a:r>
            <a:endParaRPr lang="en-US" dirty="0"/>
          </a:p>
        </p:txBody>
      </p:sp>
      <p:sp>
        <p:nvSpPr>
          <p:cNvPr id="3" name="Content Placeholder 2"/>
          <p:cNvSpPr>
            <a:spLocks noGrp="1"/>
          </p:cNvSpPr>
          <p:nvPr>
            <p:ph idx="1"/>
          </p:nvPr>
        </p:nvSpPr>
        <p:spPr>
          <a:xfrm>
            <a:off x="646110" y="1244653"/>
            <a:ext cx="10367511" cy="1188304"/>
          </a:xfrm>
        </p:spPr>
        <p:txBody>
          <a:bodyPr>
            <a:normAutofit fontScale="40000" lnSpcReduction="20000"/>
          </a:bodyPr>
          <a:lstStyle/>
          <a:p>
            <a:r>
              <a:rPr lang="en-US" sz="5000" dirty="0"/>
              <a:t>For every month an able bodied month is used the client will receive a system generated letter from the DHS eligibility system: Month1 , Month 2, and Month 3. </a:t>
            </a:r>
          </a:p>
          <a:p>
            <a:pPr marL="0" indent="0">
              <a:buNone/>
            </a:pPr>
            <a:endParaRPr lang="en-US" dirty="0" smtClean="0"/>
          </a:p>
          <a:p>
            <a:pPr marL="0" indent="0">
              <a:buNone/>
            </a:pPr>
            <a:r>
              <a:rPr lang="en-US" dirty="0" smtClean="0"/>
              <a:t>  </a:t>
            </a:r>
            <a:endParaRPr lang="en-US" dirty="0"/>
          </a:p>
        </p:txBody>
      </p:sp>
      <p:pic>
        <p:nvPicPr>
          <p:cNvPr id="4" name="Picture 3"/>
          <p:cNvPicPr>
            <a:picLocks noChangeAspect="1"/>
          </p:cNvPicPr>
          <p:nvPr/>
        </p:nvPicPr>
        <p:blipFill>
          <a:blip r:embed="rId3"/>
          <a:stretch>
            <a:fillRect/>
          </a:stretch>
        </p:blipFill>
        <p:spPr>
          <a:xfrm>
            <a:off x="646110" y="2149713"/>
            <a:ext cx="3150283" cy="3798195"/>
          </a:xfrm>
          <a:prstGeom prst="rect">
            <a:avLst/>
          </a:prstGeom>
        </p:spPr>
      </p:pic>
      <p:sp>
        <p:nvSpPr>
          <p:cNvPr id="5" name="Rectangle 4"/>
          <p:cNvSpPr/>
          <p:nvPr/>
        </p:nvSpPr>
        <p:spPr>
          <a:xfrm>
            <a:off x="100692" y="6105535"/>
            <a:ext cx="12091308" cy="646331"/>
          </a:xfrm>
          <a:prstGeom prst="rect">
            <a:avLst/>
          </a:prstGeom>
        </p:spPr>
        <p:txBody>
          <a:bodyPr wrap="square">
            <a:spAutoFit/>
          </a:bodyPr>
          <a:lstStyle/>
          <a:p>
            <a:r>
              <a:rPr lang="en-US" b="1" dirty="0">
                <a:solidFill>
                  <a:srgbClr val="FF0000"/>
                </a:solidFill>
              </a:rPr>
              <a:t>Note </a:t>
            </a:r>
            <a:r>
              <a:rPr lang="en-US" dirty="0"/>
              <a:t>The ABA can only receive SNAP benefits for 3 months out of a 36 month period if work requirements are not met</a:t>
            </a:r>
            <a:r>
              <a:rPr lang="en-US" dirty="0" smtClean="0"/>
              <a:t>).</a:t>
            </a:r>
            <a:endParaRPr lang="en-US" dirty="0"/>
          </a:p>
        </p:txBody>
      </p:sp>
      <p:pic>
        <p:nvPicPr>
          <p:cNvPr id="6" name="Picture 5"/>
          <p:cNvPicPr>
            <a:picLocks noChangeAspect="1"/>
          </p:cNvPicPr>
          <p:nvPr/>
        </p:nvPicPr>
        <p:blipFill>
          <a:blip r:embed="rId4"/>
          <a:stretch>
            <a:fillRect/>
          </a:stretch>
        </p:blipFill>
        <p:spPr>
          <a:xfrm>
            <a:off x="4170953" y="2149713"/>
            <a:ext cx="3364683" cy="3798195"/>
          </a:xfrm>
          <a:prstGeom prst="rect">
            <a:avLst/>
          </a:prstGeom>
        </p:spPr>
      </p:pic>
      <p:pic>
        <p:nvPicPr>
          <p:cNvPr id="7" name="Picture 6"/>
          <p:cNvPicPr>
            <a:picLocks noChangeAspect="1"/>
          </p:cNvPicPr>
          <p:nvPr/>
        </p:nvPicPr>
        <p:blipFill>
          <a:blip r:embed="rId5"/>
          <a:stretch>
            <a:fillRect/>
          </a:stretch>
        </p:blipFill>
        <p:spPr>
          <a:xfrm>
            <a:off x="8055531" y="2166941"/>
            <a:ext cx="3235676" cy="3763736"/>
          </a:xfrm>
          <a:prstGeom prst="rect">
            <a:avLst/>
          </a:prstGeom>
        </p:spPr>
      </p:pic>
    </p:spTree>
    <p:extLst>
      <p:ext uri="{BB962C8B-B14F-4D97-AF65-F5344CB8AC3E}">
        <p14:creationId xmlns:p14="http://schemas.microsoft.com/office/powerpoint/2010/main" val="207285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309" y="338418"/>
            <a:ext cx="9404723" cy="1400530"/>
          </a:xfrm>
        </p:spPr>
        <p:txBody>
          <a:bodyPr/>
          <a:lstStyle/>
          <a:p>
            <a:r>
              <a:rPr lang="en-US" dirty="0"/>
              <a:t>Referrals </a:t>
            </a:r>
          </a:p>
        </p:txBody>
      </p:sp>
      <p:sp>
        <p:nvSpPr>
          <p:cNvPr id="6" name="Rectangle 5"/>
          <p:cNvSpPr/>
          <p:nvPr/>
        </p:nvSpPr>
        <p:spPr>
          <a:xfrm>
            <a:off x="288831" y="1145936"/>
            <a:ext cx="3989255" cy="3170099"/>
          </a:xfrm>
          <a:prstGeom prst="rect">
            <a:avLst/>
          </a:prstGeom>
        </p:spPr>
        <p:txBody>
          <a:bodyPr wrap="square">
            <a:spAutoFit/>
          </a:bodyPr>
          <a:lstStyle/>
          <a:p>
            <a:r>
              <a:rPr lang="en-US" sz="2000" dirty="0"/>
              <a:t>If the individual is an Able Bodied Adult, the  county office Eligibility Worker will issue the household a PUB-429 which summarizes the </a:t>
            </a:r>
            <a:r>
              <a:rPr lang="en-US" sz="2000" dirty="0" smtClean="0"/>
              <a:t>RTW and a PUB-427 which explains the criteria for participating in the SNAP E&amp;T program and the services the program offers. </a:t>
            </a:r>
            <a:endParaRPr lang="en-US" sz="2000" dirty="0"/>
          </a:p>
        </p:txBody>
      </p:sp>
      <p:sp>
        <p:nvSpPr>
          <p:cNvPr id="7" name="TextBox 6"/>
          <p:cNvSpPr txBox="1"/>
          <p:nvPr/>
        </p:nvSpPr>
        <p:spPr>
          <a:xfrm>
            <a:off x="362309" y="6021238"/>
            <a:ext cx="10377578" cy="646331"/>
          </a:xfrm>
          <a:prstGeom prst="rect">
            <a:avLst/>
          </a:prstGeom>
          <a:noFill/>
        </p:spPr>
        <p:txBody>
          <a:bodyPr wrap="square" rtlCol="0">
            <a:spAutoFit/>
          </a:bodyPr>
          <a:lstStyle/>
          <a:p>
            <a:r>
              <a:rPr lang="en-US" b="1" dirty="0">
                <a:solidFill>
                  <a:srgbClr val="FF0000"/>
                </a:solidFill>
              </a:rPr>
              <a:t>Note </a:t>
            </a:r>
            <a:r>
              <a:rPr lang="en-US" dirty="0"/>
              <a:t>A client has the option to cross county lines and is not limited to working with the provider in their residence county</a:t>
            </a:r>
            <a:r>
              <a:rPr lang="en-US" dirty="0" smtClean="0"/>
              <a:t>. Referrals are based on service county.</a:t>
            </a:r>
            <a:endParaRPr lang="en-US" dirty="0"/>
          </a:p>
        </p:txBody>
      </p:sp>
      <p:pic>
        <p:nvPicPr>
          <p:cNvPr id="8" name="Content Placeholder 7"/>
          <p:cNvPicPr>
            <a:picLocks noGrp="1" noChangeAspect="1"/>
          </p:cNvPicPr>
          <p:nvPr>
            <p:ph idx="1"/>
          </p:nvPr>
        </p:nvPicPr>
        <p:blipFill>
          <a:blip r:embed="rId3"/>
          <a:stretch>
            <a:fillRect/>
          </a:stretch>
        </p:blipFill>
        <p:spPr>
          <a:xfrm>
            <a:off x="4800233" y="1130896"/>
            <a:ext cx="3137720" cy="2318096"/>
          </a:xfrm>
          <a:prstGeom prst="rect">
            <a:avLst/>
          </a:prstGeom>
        </p:spPr>
      </p:pic>
      <p:pic>
        <p:nvPicPr>
          <p:cNvPr id="9" name="Picture 8"/>
          <p:cNvPicPr>
            <a:picLocks noChangeAspect="1"/>
          </p:cNvPicPr>
          <p:nvPr/>
        </p:nvPicPr>
        <p:blipFill>
          <a:blip r:embed="rId4"/>
          <a:stretch>
            <a:fillRect/>
          </a:stretch>
        </p:blipFill>
        <p:spPr>
          <a:xfrm>
            <a:off x="8460100" y="1130896"/>
            <a:ext cx="2954421" cy="2294164"/>
          </a:xfrm>
          <a:prstGeom prst="rect">
            <a:avLst/>
          </a:prstGeom>
        </p:spPr>
      </p:pic>
      <p:pic>
        <p:nvPicPr>
          <p:cNvPr id="10" name="Picture 9"/>
          <p:cNvPicPr>
            <a:picLocks noChangeAspect="1"/>
          </p:cNvPicPr>
          <p:nvPr/>
        </p:nvPicPr>
        <p:blipFill>
          <a:blip r:embed="rId5"/>
          <a:stretch>
            <a:fillRect/>
          </a:stretch>
        </p:blipFill>
        <p:spPr>
          <a:xfrm>
            <a:off x="4800233" y="3561918"/>
            <a:ext cx="3137720" cy="2416629"/>
          </a:xfrm>
          <a:prstGeom prst="rect">
            <a:avLst/>
          </a:prstGeom>
        </p:spPr>
      </p:pic>
      <p:pic>
        <p:nvPicPr>
          <p:cNvPr id="11" name="Picture 10"/>
          <p:cNvPicPr>
            <a:picLocks noChangeAspect="1"/>
          </p:cNvPicPr>
          <p:nvPr/>
        </p:nvPicPr>
        <p:blipFill>
          <a:blip r:embed="rId6"/>
          <a:stretch>
            <a:fillRect/>
          </a:stretch>
        </p:blipFill>
        <p:spPr>
          <a:xfrm>
            <a:off x="8460100" y="3561917"/>
            <a:ext cx="2942721" cy="2416629"/>
          </a:xfrm>
          <a:prstGeom prst="rect">
            <a:avLst/>
          </a:prstGeom>
        </p:spPr>
      </p:pic>
    </p:spTree>
    <p:extLst>
      <p:ext uri="{BB962C8B-B14F-4D97-AF65-F5344CB8AC3E}">
        <p14:creationId xmlns:p14="http://schemas.microsoft.com/office/powerpoint/2010/main" val="5667421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7112</TotalTime>
  <Words>4194</Words>
  <Application>Microsoft Office PowerPoint</Application>
  <PresentationFormat>Widescreen</PresentationFormat>
  <Paragraphs>360</Paragraphs>
  <Slides>46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Century Gothic</vt:lpstr>
      <vt:lpstr>Gotham Book</vt:lpstr>
      <vt:lpstr>Wingdings 3</vt:lpstr>
      <vt:lpstr>Ion</vt:lpstr>
      <vt:lpstr>SNAP Employment and Training Provider Training </vt:lpstr>
      <vt:lpstr>Introduction </vt:lpstr>
      <vt:lpstr>Training Goals</vt:lpstr>
      <vt:lpstr>Who can participate in  E&amp;T? </vt:lpstr>
      <vt:lpstr>Good cause vs. Exemption</vt:lpstr>
      <vt:lpstr>Fair Hearings</vt:lpstr>
      <vt:lpstr>Referrals</vt:lpstr>
      <vt:lpstr>Monthly notices</vt:lpstr>
      <vt:lpstr>Referrals </vt:lpstr>
      <vt:lpstr>Referrals </vt:lpstr>
      <vt:lpstr>Assessments &amp; Employment Plans</vt:lpstr>
      <vt:lpstr>Participant Types</vt:lpstr>
      <vt:lpstr>Components</vt:lpstr>
      <vt:lpstr>Independent Job Search ( searching without relying on someone else) </vt:lpstr>
      <vt:lpstr>Job Search Training</vt:lpstr>
      <vt:lpstr>Education</vt:lpstr>
      <vt:lpstr>Education: Scholarships </vt:lpstr>
      <vt:lpstr>Work Experience (WEX)</vt:lpstr>
      <vt:lpstr>On the Job Training (OJT)</vt:lpstr>
      <vt:lpstr>Reimbursements </vt:lpstr>
      <vt:lpstr>Travel Reimbursement Documents</vt:lpstr>
      <vt:lpstr>Travel Reimbursement Documents</vt:lpstr>
      <vt:lpstr>Toast Messages</vt:lpstr>
      <vt:lpstr>SNAP Works Tasks</vt:lpstr>
      <vt:lpstr>SNAP Works Tasks</vt:lpstr>
      <vt:lpstr>SNAP Works Tasks</vt:lpstr>
      <vt:lpstr>Timeline reminders  </vt:lpstr>
      <vt:lpstr>Reporting </vt:lpstr>
      <vt:lpstr>Scenario 1 ( Component calculations) </vt:lpstr>
      <vt:lpstr>Scenario 1 continued </vt:lpstr>
      <vt:lpstr>Scenario 2 : household with more than one member</vt:lpstr>
      <vt:lpstr>Work Experience note </vt:lpstr>
      <vt:lpstr>Scenario 3 (Enrollment)</vt:lpstr>
      <vt:lpstr>Scenario 4 ( Good cause)</vt:lpstr>
      <vt:lpstr>Scenario 5 ( Reverse referral)</vt:lpstr>
      <vt:lpstr>Reverse referral continued</vt:lpstr>
      <vt:lpstr>Virtual Services</vt:lpstr>
      <vt:lpstr>What would you do?</vt:lpstr>
      <vt:lpstr>What would you do?</vt:lpstr>
      <vt:lpstr>What would you do?</vt:lpstr>
      <vt:lpstr>Reminders</vt:lpstr>
      <vt:lpstr>Reminders</vt:lpstr>
      <vt:lpstr>Reminders</vt:lpstr>
      <vt:lpstr>Churn Rate</vt:lpstr>
      <vt:lpstr>E&amp;T coverage</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SNAP Employment and Training Provider Training</dc:title>
  <dc:creator>Dominique Maltbia</dc:creator>
  <cp:lastModifiedBy>Dominique Maltbia</cp:lastModifiedBy>
  <cp:revision>134</cp:revision>
  <cp:lastPrinted>2019-07-19T19:20:39Z</cp:lastPrinted>
  <dcterms:created xsi:type="dcterms:W3CDTF">2019-02-26T13:25:12Z</dcterms:created>
  <dcterms:modified xsi:type="dcterms:W3CDTF">2019-07-22T17:25:24Z</dcterms:modified>
</cp:coreProperties>
</file>